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6" roundtripDataSignature="AMtx7mgGysofhLcJLjOksMJDKtvg4jiv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customschemas.google.com/relationships/presentationmetadata" Target="metadata"/><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9" name="Google Shape;18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6" name="Google Shape;36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0" name="Google Shape;430;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 name="Google Shape;43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2" name="Google Shape;44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 name="Google Shape;475;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 name="Google Shape;489;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6" name="Google Shape;49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5" name="Google Shape;525;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4" name="Google Shape;574;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de Título" type="title">
  <p:cSld name="TITLE">
    <p:spTree>
      <p:nvGrpSpPr>
        <p:cNvPr id="15" name="Shape 15"/>
        <p:cNvGrpSpPr/>
        <p:nvPr/>
      </p:nvGrpSpPr>
      <p:grpSpPr>
        <a:xfrm>
          <a:off x="0" y="0"/>
          <a:ext cx="0" cy="0"/>
          <a:chOff x="0" y="0"/>
          <a:chExt cx="0" cy="0"/>
        </a:xfrm>
      </p:grpSpPr>
      <p:sp>
        <p:nvSpPr>
          <p:cNvPr id="16" name="Google Shape;16;p8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m com Legenda" type="picTx">
  <p:cSld name="PICTURE_WITH_CAPTION_TEXT">
    <p:spTree>
      <p:nvGrpSpPr>
        <p:cNvPr id="71" name="Shape 71"/>
        <p:cNvGrpSpPr/>
        <p:nvPr/>
      </p:nvGrpSpPr>
      <p:grpSpPr>
        <a:xfrm>
          <a:off x="0" y="0"/>
          <a:ext cx="0" cy="0"/>
          <a:chOff x="0" y="0"/>
          <a:chExt cx="0" cy="0"/>
        </a:xfrm>
      </p:grpSpPr>
      <p:sp>
        <p:nvSpPr>
          <p:cNvPr id="72" name="Google Shape;72;p9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9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9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Texto Vertical" type="vertTx">
  <p:cSld name="VERTICAL_TEXT">
    <p:spTree>
      <p:nvGrpSpPr>
        <p:cNvPr id="78" name="Shape 78"/>
        <p:cNvGrpSpPr/>
        <p:nvPr/>
      </p:nvGrpSpPr>
      <p:grpSpPr>
        <a:xfrm>
          <a:off x="0" y="0"/>
          <a:ext cx="0" cy="0"/>
          <a:chOff x="0" y="0"/>
          <a:chExt cx="0" cy="0"/>
        </a:xfrm>
      </p:grpSpPr>
      <p:sp>
        <p:nvSpPr>
          <p:cNvPr id="79" name="Google Shape;79;p9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9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o e Título Vertical" type="vertTitleAndTx">
  <p:cSld name="VERTICAL_TITLE_AND_VERTICAL_TEXT">
    <p:spTree>
      <p:nvGrpSpPr>
        <p:cNvPr id="84" name="Shape 84"/>
        <p:cNvGrpSpPr/>
        <p:nvPr/>
      </p:nvGrpSpPr>
      <p:grpSpPr>
        <a:xfrm>
          <a:off x="0" y="0"/>
          <a:ext cx="0" cy="0"/>
          <a:chOff x="0" y="0"/>
          <a:chExt cx="0" cy="0"/>
        </a:xfrm>
      </p:grpSpPr>
      <p:sp>
        <p:nvSpPr>
          <p:cNvPr id="85" name="Google Shape;85;p9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9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e Conteúdo" type="obj">
  <p:cSld name="OBJECT">
    <p:spTree>
      <p:nvGrpSpPr>
        <p:cNvPr id="21" name="Shape 21"/>
        <p:cNvGrpSpPr/>
        <p:nvPr/>
      </p:nvGrpSpPr>
      <p:grpSpPr>
        <a:xfrm>
          <a:off x="0" y="0"/>
          <a:ext cx="0" cy="0"/>
          <a:chOff x="0" y="0"/>
          <a:chExt cx="0" cy="0"/>
        </a:xfrm>
      </p:grpSpPr>
      <p:sp>
        <p:nvSpPr>
          <p:cNvPr id="22" name="Google Shape;22;p8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8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8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8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beçalho da Seção" type="secHead">
  <p:cSld name="SECTION_HEADER">
    <p:spTree>
      <p:nvGrpSpPr>
        <p:cNvPr id="27" name="Shape 27"/>
        <p:cNvGrpSpPr/>
        <p:nvPr/>
      </p:nvGrpSpPr>
      <p:grpSpPr>
        <a:xfrm>
          <a:off x="0" y="0"/>
          <a:ext cx="0" cy="0"/>
          <a:chOff x="0" y="0"/>
          <a:chExt cx="0" cy="0"/>
        </a:xfrm>
      </p:grpSpPr>
      <p:sp>
        <p:nvSpPr>
          <p:cNvPr id="28" name="Google Shape;28;p8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8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rtão de Nome">
  <p:cSld name="Cartão de Nome">
    <p:spTree>
      <p:nvGrpSpPr>
        <p:cNvPr id="33" name="Shape 33"/>
        <p:cNvGrpSpPr/>
        <p:nvPr/>
      </p:nvGrpSpPr>
      <p:grpSpPr>
        <a:xfrm>
          <a:off x="0" y="0"/>
          <a:ext cx="0" cy="0"/>
          <a:chOff x="0" y="0"/>
          <a:chExt cx="0" cy="0"/>
        </a:xfrm>
      </p:grpSpPr>
      <p:sp>
        <p:nvSpPr>
          <p:cNvPr id="34" name="Google Shape;34;p89"/>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800"/>
              <a:buFont typeface="Calibri"/>
              <a:buNone/>
              <a:defRPr b="0"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89"/>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595959"/>
              </a:buClr>
              <a:buSzPts val="2800"/>
              <a:buNone/>
              <a:defRPr>
                <a:solidFill>
                  <a:srgbClr val="595959"/>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89"/>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uas Partes de Conteúdo" type="twoObj">
  <p:cSld name="TWO_OBJECTS">
    <p:spTree>
      <p:nvGrpSpPr>
        <p:cNvPr id="39" name="Shape 39"/>
        <p:cNvGrpSpPr/>
        <p:nvPr/>
      </p:nvGrpSpPr>
      <p:grpSpPr>
        <a:xfrm>
          <a:off x="0" y="0"/>
          <a:ext cx="0" cy="0"/>
          <a:chOff x="0" y="0"/>
          <a:chExt cx="0" cy="0"/>
        </a:xfrm>
      </p:grpSpPr>
      <p:sp>
        <p:nvSpPr>
          <p:cNvPr id="40" name="Google Shape;40;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9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9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ção" type="twoTxTwoObj">
  <p:cSld name="TWO_OBJECTS_WITH_TEXT">
    <p:spTree>
      <p:nvGrpSpPr>
        <p:cNvPr id="46" name="Shape 46"/>
        <p:cNvGrpSpPr/>
        <p:nvPr/>
      </p:nvGrpSpPr>
      <p:grpSpPr>
        <a:xfrm>
          <a:off x="0" y="0"/>
          <a:ext cx="0" cy="0"/>
          <a:chOff x="0" y="0"/>
          <a:chExt cx="0" cy="0"/>
        </a:xfrm>
      </p:grpSpPr>
      <p:sp>
        <p:nvSpPr>
          <p:cNvPr id="47" name="Google Shape;47;p9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9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9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9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9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mente Título" type="titleOnly">
  <p:cSld name="TITLE_ONLY">
    <p:spTree>
      <p:nvGrpSpPr>
        <p:cNvPr id="55" name="Shape 55"/>
        <p:cNvGrpSpPr/>
        <p:nvPr/>
      </p:nvGrpSpPr>
      <p:grpSpPr>
        <a:xfrm>
          <a:off x="0" y="0"/>
          <a:ext cx="0" cy="0"/>
          <a:chOff x="0" y="0"/>
          <a:chExt cx="0" cy="0"/>
        </a:xfrm>
      </p:grpSpPr>
      <p:sp>
        <p:nvSpPr>
          <p:cNvPr id="56" name="Google Shape;56;p9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m branco" type="blank">
  <p:cSld name="BLANK">
    <p:spTree>
      <p:nvGrpSpPr>
        <p:cNvPr id="60" name="Shape 60"/>
        <p:cNvGrpSpPr/>
        <p:nvPr/>
      </p:nvGrpSpPr>
      <p:grpSpPr>
        <a:xfrm>
          <a:off x="0" y="0"/>
          <a:ext cx="0" cy="0"/>
          <a:chOff x="0" y="0"/>
          <a:chExt cx="0" cy="0"/>
        </a:xfrm>
      </p:grpSpPr>
      <p:sp>
        <p:nvSpPr>
          <p:cNvPr id="61" name="Google Shape;61;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údo com Legenda" type="objTx">
  <p:cSld name="OBJECT_WITH_CAPTION_TEXT">
    <p:spTree>
      <p:nvGrpSpPr>
        <p:cNvPr id="64" name="Shape 64"/>
        <p:cNvGrpSpPr/>
        <p:nvPr/>
      </p:nvGrpSpPr>
      <p:grpSpPr>
        <a:xfrm>
          <a:off x="0" y="0"/>
          <a:ext cx="0" cy="0"/>
          <a:chOff x="0" y="0"/>
          <a:chExt cx="0" cy="0"/>
        </a:xfrm>
      </p:grpSpPr>
      <p:sp>
        <p:nvSpPr>
          <p:cNvPr id="65" name="Google Shape;65;p9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9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7" name="Google Shape;67;p9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8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youtube.com/watch?v=o0DgEbHaWSY" TargetMode="External"/><Relationship Id="rId4" Type="http://schemas.openxmlformats.org/officeDocument/2006/relationships/image" Target="../media/image7.png"/><Relationship Id="rId5"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0.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7.png"/><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4.png"/><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9.pn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57.pn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
          <p:cNvSpPr/>
          <p:nvPr/>
        </p:nvSpPr>
        <p:spPr>
          <a:xfrm>
            <a:off x="321564" y="320040"/>
            <a:ext cx="11548872" cy="6217920"/>
          </a:xfrm>
          <a:prstGeom prst="rect">
            <a:avLst/>
          </a:prstGeom>
          <a:solidFill>
            <a:schemeClr val="dk1">
              <a:alpha val="784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95" name="Google Shape;95;p1"/>
          <p:cNvCxnSpPr/>
          <p:nvPr/>
        </p:nvCxnSpPr>
        <p:spPr>
          <a:xfrm>
            <a:off x="4055891" y="2057399"/>
            <a:ext cx="0" cy="2743200"/>
          </a:xfrm>
          <a:prstGeom prst="straightConnector1">
            <a:avLst/>
          </a:prstGeom>
          <a:noFill/>
          <a:ln cap="flat" cmpd="sng" w="19050">
            <a:solidFill>
              <a:srgbClr val="262626"/>
            </a:solidFill>
            <a:prstDash val="solid"/>
            <a:miter lim="800000"/>
            <a:headEnd len="sm" w="sm" type="none"/>
            <a:tailEnd len="sm" w="sm" type="none"/>
          </a:ln>
        </p:spPr>
      </p:cxnSp>
      <p:sp>
        <p:nvSpPr>
          <p:cNvPr id="96" name="Google Shape;96;p1"/>
          <p:cNvSpPr txBox="1"/>
          <p:nvPr>
            <p:ph type="ctrTitle"/>
          </p:nvPr>
        </p:nvSpPr>
        <p:spPr>
          <a:xfrm>
            <a:off x="4380588" y="965199"/>
            <a:ext cx="6766078" cy="4927601"/>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62626"/>
              </a:buClr>
              <a:buSzPts val="5400"/>
              <a:buFont typeface="Calibri"/>
              <a:buNone/>
            </a:pPr>
            <a:r>
              <a:rPr lang="pt-BR" sz="5400">
                <a:solidFill>
                  <a:srgbClr val="262626"/>
                </a:solidFill>
              </a:rPr>
              <a:t>Computação Gráfica</a:t>
            </a:r>
            <a:br>
              <a:rPr lang="pt-BR" sz="5400">
                <a:solidFill>
                  <a:srgbClr val="262626"/>
                </a:solidFill>
              </a:rPr>
            </a:br>
            <a:r>
              <a:rPr lang="pt-BR" sz="5400">
                <a:solidFill>
                  <a:srgbClr val="262626"/>
                </a:solidFill>
              </a:rPr>
              <a:t>Representação de Dados e Síntese de Imagens</a:t>
            </a:r>
            <a:endParaRPr/>
          </a:p>
        </p:txBody>
      </p:sp>
      <p:sp>
        <p:nvSpPr>
          <p:cNvPr id="97" name="Google Shape;97;p1"/>
          <p:cNvSpPr txBox="1"/>
          <p:nvPr>
            <p:ph idx="1" type="subTitle"/>
          </p:nvPr>
        </p:nvSpPr>
        <p:spPr>
          <a:xfrm>
            <a:off x="1023257" y="965198"/>
            <a:ext cx="2707937" cy="4927602"/>
          </a:xfrm>
          <a:prstGeom prst="rect">
            <a:avLst/>
          </a:prstGeom>
          <a:noFill/>
          <a:ln>
            <a:noFill/>
          </a:ln>
        </p:spPr>
        <p:txBody>
          <a:bodyPr anchorCtr="0" anchor="ctr" bIns="45700" lIns="91425" spcFirstLastPara="1" rIns="91425" wrap="square" tIns="45700">
            <a:normAutofit/>
          </a:bodyPr>
          <a:lstStyle/>
          <a:p>
            <a:pPr indent="0" lvl="0" marL="0" rtl="0" algn="r">
              <a:lnSpc>
                <a:spcPct val="90000"/>
              </a:lnSpc>
              <a:spcBef>
                <a:spcPts val="0"/>
              </a:spcBef>
              <a:spcAft>
                <a:spcPts val="0"/>
              </a:spcAft>
              <a:buClr>
                <a:schemeClr val="dk1"/>
              </a:buClr>
              <a:buSzPts val="2000"/>
              <a:buNone/>
            </a:pPr>
            <a:r>
              <a:t/>
            </a:r>
            <a:endParaRPr sz="2000">
              <a:solidFill>
                <a:schemeClr val="accent1"/>
              </a:solidFill>
            </a:endParaRPr>
          </a:p>
          <a:p>
            <a:pPr indent="0" lvl="0" marL="0" rtl="0" algn="r">
              <a:lnSpc>
                <a:spcPct val="90000"/>
              </a:lnSpc>
              <a:spcBef>
                <a:spcPts val="1000"/>
              </a:spcBef>
              <a:spcAft>
                <a:spcPts val="0"/>
              </a:spcAft>
              <a:buClr>
                <a:schemeClr val="accent1"/>
              </a:buClr>
              <a:buSzPts val="2000"/>
              <a:buNone/>
            </a:pPr>
            <a:r>
              <a:rPr lang="pt-BR" sz="2000">
                <a:solidFill>
                  <a:schemeClr val="accent1"/>
                </a:solidFill>
              </a:rPr>
              <a:t>Professor: Gilzamir Gomes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81" name="Shape 181"/>
        <p:cNvGrpSpPr/>
        <p:nvPr/>
      </p:nvGrpSpPr>
      <p:grpSpPr>
        <a:xfrm>
          <a:off x="0" y="0"/>
          <a:ext cx="0" cy="0"/>
          <a:chOff x="0" y="0"/>
          <a:chExt cx="0" cy="0"/>
        </a:xfrm>
      </p:grpSpPr>
      <p:sp>
        <p:nvSpPr>
          <p:cNvPr id="182" name="Google Shape;182;p10"/>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3" name="Google Shape;183;p10"/>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Monoculares</a:t>
            </a:r>
            <a:endParaRPr/>
          </a:p>
        </p:txBody>
      </p:sp>
      <p:sp>
        <p:nvSpPr>
          <p:cNvPr id="184" name="Google Shape;184;p10"/>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pt-BR" sz="2000">
                <a:solidFill>
                  <a:srgbClr val="E7E6E6"/>
                </a:solidFill>
              </a:rPr>
              <a:t>Densidade das texturas</a:t>
            </a:r>
            <a:endParaRPr sz="2000">
              <a:solidFill>
                <a:srgbClr val="E7E6E6"/>
              </a:solidFill>
              <a:latin typeface="Calibri"/>
              <a:ea typeface="Calibri"/>
              <a:cs typeface="Calibri"/>
              <a:sym typeface="Calibri"/>
            </a:endParaRPr>
          </a:p>
        </p:txBody>
      </p:sp>
      <p:cxnSp>
        <p:nvCxnSpPr>
          <p:cNvPr id="185" name="Google Shape;185;p10"/>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186" name="Google Shape;186;p10"/>
          <p:cNvPicPr preferRelativeResize="0"/>
          <p:nvPr/>
        </p:nvPicPr>
        <p:blipFill rotWithShape="1">
          <a:blip r:embed="rId3">
            <a:alphaModFix/>
          </a:blip>
          <a:srcRect b="0" l="0" r="0" t="0"/>
          <a:stretch/>
        </p:blipFill>
        <p:spPr>
          <a:xfrm>
            <a:off x="1883989" y="2844800"/>
            <a:ext cx="8424022" cy="236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0" name="Shape 190"/>
        <p:cNvGrpSpPr/>
        <p:nvPr/>
      </p:nvGrpSpPr>
      <p:grpSpPr>
        <a:xfrm>
          <a:off x="0" y="0"/>
          <a:ext cx="0" cy="0"/>
          <a:chOff x="0" y="0"/>
          <a:chExt cx="0" cy="0"/>
        </a:xfrm>
      </p:grpSpPr>
      <p:sp>
        <p:nvSpPr>
          <p:cNvPr id="191" name="Google Shape;191;p11"/>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92" name="Google Shape;192;p11"/>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Monoculares</a:t>
            </a:r>
            <a:endParaRPr/>
          </a:p>
        </p:txBody>
      </p:sp>
      <p:sp>
        <p:nvSpPr>
          <p:cNvPr id="193" name="Google Shape;193;p11"/>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pt-BR" sz="2000">
                <a:solidFill>
                  <a:srgbClr val="E7E6E6"/>
                </a:solidFill>
              </a:rPr>
              <a:t>Variação da Reflexão da Luz e Sombras</a:t>
            </a:r>
            <a:endParaRPr sz="2000">
              <a:solidFill>
                <a:srgbClr val="E7E6E6"/>
              </a:solidFill>
              <a:latin typeface="Calibri"/>
              <a:ea typeface="Calibri"/>
              <a:cs typeface="Calibri"/>
              <a:sym typeface="Calibri"/>
            </a:endParaRPr>
          </a:p>
        </p:txBody>
      </p:sp>
      <p:cxnSp>
        <p:nvCxnSpPr>
          <p:cNvPr id="194" name="Google Shape;194;p11"/>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195" name="Google Shape;195;p11"/>
          <p:cNvPicPr preferRelativeResize="0"/>
          <p:nvPr/>
        </p:nvPicPr>
        <p:blipFill rotWithShape="1">
          <a:blip r:embed="rId3">
            <a:alphaModFix/>
          </a:blip>
          <a:srcRect b="0" l="0" r="0" t="0"/>
          <a:stretch/>
        </p:blipFill>
        <p:spPr>
          <a:xfrm>
            <a:off x="254000" y="2318402"/>
            <a:ext cx="11684000" cy="4419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99" name="Shape 199"/>
        <p:cNvGrpSpPr/>
        <p:nvPr/>
      </p:nvGrpSpPr>
      <p:grpSpPr>
        <a:xfrm>
          <a:off x="0" y="0"/>
          <a:ext cx="0" cy="0"/>
          <a:chOff x="0" y="0"/>
          <a:chExt cx="0" cy="0"/>
        </a:xfrm>
      </p:grpSpPr>
      <p:sp>
        <p:nvSpPr>
          <p:cNvPr id="200" name="Google Shape;200;p12"/>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01" name="Google Shape;201;p12"/>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a:t>
            </a:r>
            <a:r>
              <a:rPr lang="pt-BR" sz="5400">
                <a:solidFill>
                  <a:srgbClr val="FFFFFF"/>
                </a:solidFill>
              </a:rPr>
              <a:t>Óculo-Motoras</a:t>
            </a:r>
            <a:endParaRPr sz="5400">
              <a:solidFill>
                <a:srgbClr val="FFFFFF"/>
              </a:solidFill>
              <a:latin typeface="Calibri"/>
              <a:ea typeface="Calibri"/>
              <a:cs typeface="Calibri"/>
              <a:sym typeface="Calibri"/>
            </a:endParaRPr>
          </a:p>
        </p:txBody>
      </p:sp>
      <p:sp>
        <p:nvSpPr>
          <p:cNvPr id="202" name="Google Shape;202;p12"/>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pt-BR" sz="2000">
                <a:solidFill>
                  <a:srgbClr val="E7E6E6"/>
                </a:solidFill>
              </a:rPr>
              <a:t>Músculos ciliares e ligamentos que sustentam o cristalino</a:t>
            </a:r>
            <a:endParaRPr sz="2000">
              <a:solidFill>
                <a:srgbClr val="E7E6E6"/>
              </a:solidFill>
            </a:endParaRPr>
          </a:p>
          <a:p>
            <a:pPr indent="0" lvl="0" marL="0" rtl="0" algn="ctr">
              <a:lnSpc>
                <a:spcPct val="90000"/>
              </a:lnSpc>
              <a:spcBef>
                <a:spcPts val="0"/>
              </a:spcBef>
              <a:spcAft>
                <a:spcPts val="0"/>
              </a:spcAft>
              <a:buClr>
                <a:srgbClr val="E7E6E6"/>
              </a:buClr>
              <a:buSzPts val="2000"/>
              <a:buNone/>
            </a:pPr>
            <a:r>
              <a:rPr lang="pt-BR" sz="2000">
                <a:solidFill>
                  <a:srgbClr val="E7E6E6"/>
                </a:solidFill>
              </a:rPr>
              <a:t>Dica de vídeo explicando a acomodação: </a:t>
            </a:r>
            <a:r>
              <a:rPr lang="pt-BR" sz="1400" u="sng">
                <a:solidFill>
                  <a:schemeClr val="hlink"/>
                </a:solidFill>
                <a:latin typeface="Arial"/>
                <a:ea typeface="Arial"/>
                <a:cs typeface="Arial"/>
                <a:sym typeface="Arial"/>
                <a:hlinkClick r:id="rId3"/>
              </a:rPr>
              <a:t>https://www.youtube.com/watch?v=o0DgEbHaWSY</a:t>
            </a:r>
            <a:endParaRPr sz="1400">
              <a:solidFill>
                <a:srgbClr val="E7E6E6"/>
              </a:solidFill>
            </a:endParaRPr>
          </a:p>
        </p:txBody>
      </p:sp>
      <p:cxnSp>
        <p:nvCxnSpPr>
          <p:cNvPr id="203" name="Google Shape;203;p12"/>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204" name="Google Shape;204;p12"/>
          <p:cNvPicPr preferRelativeResize="0"/>
          <p:nvPr/>
        </p:nvPicPr>
        <p:blipFill rotWithShape="1">
          <a:blip r:embed="rId4">
            <a:alphaModFix/>
          </a:blip>
          <a:srcRect b="0" l="0" r="0" t="0"/>
          <a:stretch/>
        </p:blipFill>
        <p:spPr>
          <a:xfrm>
            <a:off x="720457" y="2609468"/>
            <a:ext cx="6057900" cy="3403600"/>
          </a:xfrm>
          <a:prstGeom prst="rect">
            <a:avLst/>
          </a:prstGeom>
          <a:noFill/>
          <a:ln>
            <a:noFill/>
          </a:ln>
        </p:spPr>
      </p:pic>
      <p:pic>
        <p:nvPicPr>
          <p:cNvPr id="205" name="Google Shape;205;p12"/>
          <p:cNvPicPr preferRelativeResize="0"/>
          <p:nvPr/>
        </p:nvPicPr>
        <p:blipFill rotWithShape="1">
          <a:blip r:embed="rId5">
            <a:alphaModFix/>
          </a:blip>
          <a:srcRect b="0" l="0" r="0" t="0"/>
          <a:stretch/>
        </p:blipFill>
        <p:spPr>
          <a:xfrm>
            <a:off x="7359739" y="2609467"/>
            <a:ext cx="3668145" cy="348932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09" name="Shape 209"/>
        <p:cNvGrpSpPr/>
        <p:nvPr/>
      </p:nvGrpSpPr>
      <p:grpSpPr>
        <a:xfrm>
          <a:off x="0" y="0"/>
          <a:ext cx="0" cy="0"/>
          <a:chOff x="0" y="0"/>
          <a:chExt cx="0" cy="0"/>
        </a:xfrm>
      </p:grpSpPr>
      <p:sp>
        <p:nvSpPr>
          <p:cNvPr id="210" name="Google Shape;210;p13"/>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1" name="Google Shape;211;p13"/>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a:t>
            </a:r>
            <a:r>
              <a:rPr lang="pt-BR" sz="5400">
                <a:solidFill>
                  <a:srgbClr val="FFFFFF"/>
                </a:solidFill>
              </a:rPr>
              <a:t>Óculo-Motoras</a:t>
            </a:r>
            <a:endParaRPr sz="5400">
              <a:solidFill>
                <a:srgbClr val="FFFFFF"/>
              </a:solidFill>
              <a:latin typeface="Calibri"/>
              <a:ea typeface="Calibri"/>
              <a:cs typeface="Calibri"/>
              <a:sym typeface="Calibri"/>
            </a:endParaRPr>
          </a:p>
        </p:txBody>
      </p:sp>
      <p:sp>
        <p:nvSpPr>
          <p:cNvPr id="212" name="Google Shape;212;p13"/>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pt-BR" sz="2000">
                <a:solidFill>
                  <a:srgbClr val="E7E6E6"/>
                </a:solidFill>
                <a:latin typeface="Calibri"/>
                <a:ea typeface="Calibri"/>
                <a:cs typeface="Calibri"/>
                <a:sym typeface="Calibri"/>
              </a:rPr>
              <a:t>Seis músculos que fazem o olhar se voltar nas diversas direções indicadas pelas setas</a:t>
            </a:r>
            <a:endParaRPr sz="2000">
              <a:solidFill>
                <a:srgbClr val="E7E6E6"/>
              </a:solidFill>
              <a:latin typeface="Calibri"/>
              <a:ea typeface="Calibri"/>
              <a:cs typeface="Calibri"/>
              <a:sym typeface="Calibri"/>
            </a:endParaRPr>
          </a:p>
        </p:txBody>
      </p:sp>
      <p:cxnSp>
        <p:nvCxnSpPr>
          <p:cNvPr id="213" name="Google Shape;213;p13"/>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214" name="Google Shape;214;p13"/>
          <p:cNvPicPr preferRelativeResize="0"/>
          <p:nvPr/>
        </p:nvPicPr>
        <p:blipFill rotWithShape="1">
          <a:blip r:embed="rId3">
            <a:alphaModFix/>
          </a:blip>
          <a:srcRect b="0" l="0" r="0" t="0"/>
          <a:stretch/>
        </p:blipFill>
        <p:spPr>
          <a:xfrm>
            <a:off x="7162800" y="2525351"/>
            <a:ext cx="4140200" cy="3989163"/>
          </a:xfrm>
          <a:prstGeom prst="rect">
            <a:avLst/>
          </a:prstGeom>
          <a:noFill/>
          <a:ln>
            <a:noFill/>
          </a:ln>
        </p:spPr>
      </p:pic>
      <p:pic>
        <p:nvPicPr>
          <p:cNvPr id="215" name="Google Shape;215;p13"/>
          <p:cNvPicPr preferRelativeResize="0"/>
          <p:nvPr/>
        </p:nvPicPr>
        <p:blipFill rotWithShape="1">
          <a:blip r:embed="rId4">
            <a:alphaModFix/>
          </a:blip>
          <a:srcRect b="0" l="0" r="0" t="0"/>
          <a:stretch/>
        </p:blipFill>
        <p:spPr>
          <a:xfrm>
            <a:off x="774700" y="3187700"/>
            <a:ext cx="5867400" cy="2438400"/>
          </a:xfrm>
          <a:prstGeom prst="rect">
            <a:avLst/>
          </a:prstGeom>
          <a:noFill/>
          <a:ln>
            <a:noFill/>
          </a:ln>
        </p:spPr>
      </p:pic>
      <p:sp>
        <p:nvSpPr>
          <p:cNvPr id="216" name="Google Shape;216;p13"/>
          <p:cNvSpPr txBox="1"/>
          <p:nvPr/>
        </p:nvSpPr>
        <p:spPr>
          <a:xfrm>
            <a:off x="1524000" y="5753100"/>
            <a:ext cx="431800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800" u="none" cap="none" strike="noStrike">
                <a:solidFill>
                  <a:schemeClr val="dk1"/>
                </a:solidFill>
                <a:latin typeface="Calibri"/>
                <a:ea typeface="Calibri"/>
                <a:cs typeface="Calibri"/>
                <a:sym typeface="Calibri"/>
              </a:rPr>
              <a:t>Convergência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0" name="Shape 220"/>
        <p:cNvGrpSpPr/>
        <p:nvPr/>
      </p:nvGrpSpPr>
      <p:grpSpPr>
        <a:xfrm>
          <a:off x="0" y="0"/>
          <a:ext cx="0" cy="0"/>
          <a:chOff x="0" y="0"/>
          <a:chExt cx="0" cy="0"/>
        </a:xfrm>
      </p:grpSpPr>
      <p:sp>
        <p:nvSpPr>
          <p:cNvPr id="221" name="Google Shape;221;p14"/>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2" name="Google Shape;222;p14"/>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Visuais Estereoscópicas</a:t>
            </a:r>
            <a:endParaRPr sz="5400">
              <a:solidFill>
                <a:srgbClr val="FFFFFF"/>
              </a:solidFill>
              <a:latin typeface="Calibri"/>
              <a:ea typeface="Calibri"/>
              <a:cs typeface="Calibri"/>
              <a:sym typeface="Calibri"/>
            </a:endParaRPr>
          </a:p>
        </p:txBody>
      </p:sp>
      <p:sp>
        <p:nvSpPr>
          <p:cNvPr id="223" name="Google Shape;223;p14"/>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pt-BR" sz="2000">
                <a:solidFill>
                  <a:srgbClr val="E7E6E6"/>
                </a:solidFill>
              </a:rPr>
              <a:t>Aparelho Estereoscópico concebido por Charles Wheatstone</a:t>
            </a:r>
            <a:endParaRPr sz="2000">
              <a:solidFill>
                <a:srgbClr val="E7E6E6"/>
              </a:solidFill>
              <a:latin typeface="Calibri"/>
              <a:ea typeface="Calibri"/>
              <a:cs typeface="Calibri"/>
              <a:sym typeface="Calibri"/>
            </a:endParaRPr>
          </a:p>
        </p:txBody>
      </p:sp>
      <p:cxnSp>
        <p:nvCxnSpPr>
          <p:cNvPr id="224" name="Google Shape;224;p14"/>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225" name="Google Shape;225;p14"/>
          <p:cNvPicPr preferRelativeResize="0"/>
          <p:nvPr/>
        </p:nvPicPr>
        <p:blipFill rotWithShape="1">
          <a:blip r:embed="rId3">
            <a:alphaModFix/>
          </a:blip>
          <a:srcRect b="0" l="0" r="0" t="0"/>
          <a:stretch/>
        </p:blipFill>
        <p:spPr>
          <a:xfrm>
            <a:off x="3425136" y="2310833"/>
            <a:ext cx="3795528" cy="4272857"/>
          </a:xfrm>
          <a:prstGeom prst="rect">
            <a:avLst/>
          </a:prstGeom>
          <a:noFill/>
          <a:ln>
            <a:noFill/>
          </a:ln>
        </p:spPr>
      </p:pic>
      <p:pic>
        <p:nvPicPr>
          <p:cNvPr id="226" name="Google Shape;226;p14"/>
          <p:cNvPicPr preferRelativeResize="0"/>
          <p:nvPr/>
        </p:nvPicPr>
        <p:blipFill rotWithShape="1">
          <a:blip r:embed="rId4">
            <a:alphaModFix/>
          </a:blip>
          <a:srcRect b="0" l="0" r="0" t="0"/>
          <a:stretch/>
        </p:blipFill>
        <p:spPr>
          <a:xfrm>
            <a:off x="7705125" y="2244053"/>
            <a:ext cx="3795528" cy="4406418"/>
          </a:xfrm>
          <a:prstGeom prst="rect">
            <a:avLst/>
          </a:prstGeom>
          <a:noFill/>
          <a:ln>
            <a:noFill/>
          </a:ln>
        </p:spPr>
      </p:pic>
      <p:sp>
        <p:nvSpPr>
          <p:cNvPr id="227" name="Google Shape;227;p14"/>
          <p:cNvSpPr txBox="1"/>
          <p:nvPr/>
        </p:nvSpPr>
        <p:spPr>
          <a:xfrm>
            <a:off x="256477" y="2698595"/>
            <a:ext cx="3044283"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pt-BR" sz="2400" u="none" cap="none" strike="noStrike">
                <a:solidFill>
                  <a:schemeClr val="dk1"/>
                </a:solidFill>
                <a:latin typeface="Calibri"/>
                <a:ea typeface="Calibri"/>
                <a:cs typeface="Calibri"/>
                <a:sym typeface="Calibri"/>
              </a:rPr>
              <a:t>“um visor estereoscópico é um sistema óptico cujo componente final é o cérebro humano”</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1" name="Shape 231"/>
        <p:cNvGrpSpPr/>
        <p:nvPr/>
      </p:nvGrpSpPr>
      <p:grpSpPr>
        <a:xfrm>
          <a:off x="0" y="0"/>
          <a:ext cx="0" cy="0"/>
          <a:chOff x="0" y="0"/>
          <a:chExt cx="0" cy="0"/>
        </a:xfrm>
      </p:grpSpPr>
      <p:sp>
        <p:nvSpPr>
          <p:cNvPr id="232" name="Google Shape;232;p15"/>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33" name="Google Shape;233;p15"/>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Visuais Estereoscópicas</a:t>
            </a:r>
            <a:endParaRPr sz="5400">
              <a:solidFill>
                <a:srgbClr val="FFFFFF"/>
              </a:solidFill>
              <a:latin typeface="Calibri"/>
              <a:ea typeface="Calibri"/>
              <a:cs typeface="Calibri"/>
              <a:sym typeface="Calibri"/>
            </a:endParaRPr>
          </a:p>
        </p:txBody>
      </p:sp>
      <p:sp>
        <p:nvSpPr>
          <p:cNvPr id="234" name="Google Shape;234;p15"/>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pt-BR" sz="2000">
                <a:solidFill>
                  <a:srgbClr val="E7E6E6"/>
                </a:solidFill>
              </a:rPr>
              <a:t>Aparelho Estereoscópico concebido por Charles Wheatstone</a:t>
            </a:r>
            <a:endParaRPr sz="2000">
              <a:solidFill>
                <a:srgbClr val="E7E6E6"/>
              </a:solidFill>
              <a:latin typeface="Calibri"/>
              <a:ea typeface="Calibri"/>
              <a:cs typeface="Calibri"/>
              <a:sym typeface="Calibri"/>
            </a:endParaRPr>
          </a:p>
        </p:txBody>
      </p:sp>
      <p:cxnSp>
        <p:nvCxnSpPr>
          <p:cNvPr id="235" name="Google Shape;235;p15"/>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sp>
        <p:nvSpPr>
          <p:cNvPr id="236" name="Google Shape;236;p15"/>
          <p:cNvSpPr txBox="1"/>
          <p:nvPr/>
        </p:nvSpPr>
        <p:spPr>
          <a:xfrm>
            <a:off x="256477" y="2698595"/>
            <a:ext cx="3044283"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0" i="0" lang="pt-BR" sz="2400" u="none" cap="none" strike="noStrike">
                <a:solidFill>
                  <a:schemeClr val="dk1"/>
                </a:solidFill>
                <a:latin typeface="Calibri"/>
                <a:ea typeface="Calibri"/>
                <a:cs typeface="Calibri"/>
                <a:sym typeface="Calibri"/>
              </a:rPr>
              <a:t>“um visor estereoscópico é um sistema óptico cujo componente final é o cérebro humano”</a:t>
            </a:r>
            <a:endParaRPr/>
          </a:p>
        </p:txBody>
      </p:sp>
      <p:pic>
        <p:nvPicPr>
          <p:cNvPr id="237" name="Google Shape;237;p15"/>
          <p:cNvPicPr preferRelativeResize="0"/>
          <p:nvPr/>
        </p:nvPicPr>
        <p:blipFill rotWithShape="1">
          <a:blip r:embed="rId3">
            <a:alphaModFix/>
          </a:blip>
          <a:srcRect b="0" l="0" r="0" t="0"/>
          <a:stretch/>
        </p:blipFill>
        <p:spPr>
          <a:xfrm>
            <a:off x="5525304" y="2310834"/>
            <a:ext cx="3365938" cy="437022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41" name="Shape 241"/>
        <p:cNvGrpSpPr/>
        <p:nvPr/>
      </p:nvGrpSpPr>
      <p:grpSpPr>
        <a:xfrm>
          <a:off x="0" y="0"/>
          <a:ext cx="0" cy="0"/>
          <a:chOff x="0" y="0"/>
          <a:chExt cx="0" cy="0"/>
        </a:xfrm>
      </p:grpSpPr>
      <p:sp>
        <p:nvSpPr>
          <p:cNvPr id="242" name="Google Shape;242;p16"/>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3" name="Google Shape;243;p16"/>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Visuais Estereoscópicas</a:t>
            </a:r>
            <a:endParaRPr sz="5400">
              <a:solidFill>
                <a:srgbClr val="FFFFFF"/>
              </a:solidFill>
              <a:latin typeface="Calibri"/>
              <a:ea typeface="Calibri"/>
              <a:cs typeface="Calibri"/>
              <a:sym typeface="Calibri"/>
            </a:endParaRPr>
          </a:p>
        </p:txBody>
      </p:sp>
      <p:sp>
        <p:nvSpPr>
          <p:cNvPr id="244" name="Google Shape;244;p16"/>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pt-BR" sz="2000">
                <a:solidFill>
                  <a:srgbClr val="E7E6E6"/>
                </a:solidFill>
              </a:rPr>
              <a:t>Disparidade na Retina e Paralaxe</a:t>
            </a:r>
            <a:endParaRPr sz="2000">
              <a:solidFill>
                <a:srgbClr val="E7E6E6"/>
              </a:solidFill>
              <a:latin typeface="Calibri"/>
              <a:ea typeface="Calibri"/>
              <a:cs typeface="Calibri"/>
              <a:sym typeface="Calibri"/>
            </a:endParaRPr>
          </a:p>
        </p:txBody>
      </p:sp>
      <p:cxnSp>
        <p:nvCxnSpPr>
          <p:cNvPr id="245" name="Google Shape;245;p16"/>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sp>
        <p:nvSpPr>
          <p:cNvPr id="246" name="Google Shape;246;p16"/>
          <p:cNvSpPr txBox="1"/>
          <p:nvPr/>
        </p:nvSpPr>
        <p:spPr>
          <a:xfrm>
            <a:off x="421012" y="2544196"/>
            <a:ext cx="3968450" cy="3785652"/>
          </a:xfrm>
          <a:prstGeom prst="rect">
            <a:avLst/>
          </a:prstGeom>
          <a:noFill/>
          <a:ln>
            <a:noFill/>
          </a:ln>
        </p:spPr>
        <p:txBody>
          <a:bodyPr anchorCtr="0" anchor="t" bIns="45700" lIns="91425" spcFirstLastPara="1" rIns="91425" wrap="square" tIns="45700">
            <a:spAutoFit/>
          </a:bodyPr>
          <a:lstStyle/>
          <a:p>
            <a:pPr indent="-457200" lvl="0" marL="457200" marR="0" rtl="0" algn="just">
              <a:spcBef>
                <a:spcPts val="0"/>
              </a:spcBef>
              <a:spcAft>
                <a:spcPts val="0"/>
              </a:spcAft>
              <a:buClr>
                <a:schemeClr val="dk1"/>
              </a:buClr>
              <a:buSzPts val="2400"/>
              <a:buFont typeface="Arial"/>
              <a:buChar char="•"/>
            </a:pPr>
            <a:r>
              <a:rPr b="0" i="0" lang="pt-BR" sz="2400" u="none" cap="none" strike="noStrike">
                <a:solidFill>
                  <a:schemeClr val="dk1"/>
                </a:solidFill>
                <a:latin typeface="Calibri"/>
                <a:ea typeface="Calibri"/>
                <a:cs typeface="Calibri"/>
                <a:sym typeface="Calibri"/>
              </a:rPr>
              <a:t>Disparidade na retina: o espaçamento entre o mesmo ponto projetado nas duas retinas.</a:t>
            </a:r>
            <a:endParaRPr/>
          </a:p>
          <a:p>
            <a:pPr indent="-457200" lvl="0" marL="457200" marR="0" rtl="0" algn="just">
              <a:spcBef>
                <a:spcPts val="0"/>
              </a:spcBef>
              <a:spcAft>
                <a:spcPts val="0"/>
              </a:spcAft>
              <a:buClr>
                <a:schemeClr val="dk1"/>
              </a:buClr>
              <a:buSzPts val="2400"/>
              <a:buFont typeface="Arial"/>
              <a:buChar char="•"/>
            </a:pPr>
            <a:r>
              <a:rPr b="0" i="0" lang="pt-BR" sz="2400" u="none" cap="none" strike="noStrike">
                <a:solidFill>
                  <a:schemeClr val="dk1"/>
                </a:solidFill>
                <a:latin typeface="Calibri"/>
                <a:ea typeface="Calibri"/>
                <a:cs typeface="Calibri"/>
                <a:sym typeface="Calibri"/>
              </a:rPr>
              <a:t>Paralaxe é a distância entre os pontos correspondentes das imagens do olho direito e do esquerdo na imagem projetada na tela. </a:t>
            </a:r>
            <a:endParaRPr/>
          </a:p>
        </p:txBody>
      </p:sp>
      <p:pic>
        <p:nvPicPr>
          <p:cNvPr id="247" name="Google Shape;247;p16"/>
          <p:cNvPicPr preferRelativeResize="0"/>
          <p:nvPr/>
        </p:nvPicPr>
        <p:blipFill rotWithShape="1">
          <a:blip r:embed="rId3">
            <a:alphaModFix/>
          </a:blip>
          <a:srcRect b="0" l="0" r="0" t="0"/>
          <a:stretch/>
        </p:blipFill>
        <p:spPr>
          <a:xfrm>
            <a:off x="4588626" y="2239348"/>
            <a:ext cx="3803952" cy="4335589"/>
          </a:xfrm>
          <a:prstGeom prst="rect">
            <a:avLst/>
          </a:prstGeom>
          <a:noFill/>
          <a:ln>
            <a:noFill/>
          </a:ln>
        </p:spPr>
      </p:pic>
      <p:pic>
        <p:nvPicPr>
          <p:cNvPr id="248" name="Google Shape;248;p16"/>
          <p:cNvPicPr preferRelativeResize="0"/>
          <p:nvPr/>
        </p:nvPicPr>
        <p:blipFill rotWithShape="1">
          <a:blip r:embed="rId4">
            <a:alphaModFix/>
          </a:blip>
          <a:srcRect b="0" l="0" r="0" t="0"/>
          <a:stretch/>
        </p:blipFill>
        <p:spPr>
          <a:xfrm>
            <a:off x="8843405" y="2314092"/>
            <a:ext cx="2277589" cy="2177879"/>
          </a:xfrm>
          <a:prstGeom prst="rect">
            <a:avLst/>
          </a:prstGeom>
          <a:noFill/>
          <a:ln>
            <a:noFill/>
          </a:ln>
        </p:spPr>
      </p:pic>
      <p:pic>
        <p:nvPicPr>
          <p:cNvPr id="249" name="Google Shape;249;p16"/>
          <p:cNvPicPr preferRelativeResize="0"/>
          <p:nvPr/>
        </p:nvPicPr>
        <p:blipFill rotWithShape="1">
          <a:blip r:embed="rId5">
            <a:alphaModFix/>
          </a:blip>
          <a:srcRect b="0" l="0" r="0" t="0"/>
          <a:stretch/>
        </p:blipFill>
        <p:spPr>
          <a:xfrm>
            <a:off x="8843405" y="4348648"/>
            <a:ext cx="2273300" cy="1981200"/>
          </a:xfrm>
          <a:prstGeom prst="rect">
            <a:avLst/>
          </a:prstGeom>
          <a:noFill/>
          <a:ln>
            <a:noFill/>
          </a:ln>
        </p:spPr>
      </p:pic>
      <p:sp>
        <p:nvSpPr>
          <p:cNvPr id="250" name="Google Shape;250;p16"/>
          <p:cNvSpPr txBox="1"/>
          <p:nvPr/>
        </p:nvSpPr>
        <p:spPr>
          <a:xfrm>
            <a:off x="9043639" y="6329848"/>
            <a:ext cx="2230244"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pt-BR" sz="1800" u="none" cap="none" strike="noStrike">
                <a:solidFill>
                  <a:schemeClr val="dk1"/>
                </a:solidFill>
                <a:latin typeface="Calibri"/>
                <a:ea typeface="Calibri"/>
                <a:cs typeface="Calibri"/>
                <a:sym typeface="Calibri"/>
              </a:rPr>
              <a:t>Paralaxe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54" name="Shape 254"/>
        <p:cNvGrpSpPr/>
        <p:nvPr/>
      </p:nvGrpSpPr>
      <p:grpSpPr>
        <a:xfrm>
          <a:off x="0" y="0"/>
          <a:ext cx="0" cy="0"/>
          <a:chOff x="0" y="0"/>
          <a:chExt cx="0" cy="0"/>
        </a:xfrm>
      </p:grpSpPr>
      <p:sp>
        <p:nvSpPr>
          <p:cNvPr id="255" name="Google Shape;255;p17"/>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56" name="Google Shape;256;p17"/>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Visuais Estereoscópicas</a:t>
            </a:r>
            <a:endParaRPr sz="5400">
              <a:solidFill>
                <a:srgbClr val="FFFFFF"/>
              </a:solidFill>
              <a:latin typeface="Calibri"/>
              <a:ea typeface="Calibri"/>
              <a:cs typeface="Calibri"/>
              <a:sym typeface="Calibri"/>
            </a:endParaRPr>
          </a:p>
        </p:txBody>
      </p:sp>
      <p:sp>
        <p:nvSpPr>
          <p:cNvPr id="257" name="Google Shape;257;p17"/>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200"/>
              <a:buNone/>
            </a:pPr>
            <a:r>
              <a:rPr lang="pt-BR" sz="2200">
                <a:solidFill>
                  <a:schemeClr val="lt1"/>
                </a:solidFill>
              </a:rPr>
              <a:t>Diferentes tipos de paralaxe (posição virtual do elemento em relação a tela)</a:t>
            </a:r>
            <a:endParaRPr/>
          </a:p>
          <a:p>
            <a:pPr indent="0" lvl="0" marL="0" rtl="0" algn="ctr">
              <a:lnSpc>
                <a:spcPct val="90000"/>
              </a:lnSpc>
              <a:spcBef>
                <a:spcPts val="1000"/>
              </a:spcBef>
              <a:spcAft>
                <a:spcPts val="0"/>
              </a:spcAft>
              <a:buClr>
                <a:schemeClr val="dk1"/>
              </a:buClr>
              <a:buSzPts val="2000"/>
              <a:buNone/>
            </a:pPr>
            <a:r>
              <a:t/>
            </a:r>
            <a:endParaRPr sz="2000">
              <a:solidFill>
                <a:srgbClr val="E7E6E6"/>
              </a:solidFill>
              <a:latin typeface="Calibri"/>
              <a:ea typeface="Calibri"/>
              <a:cs typeface="Calibri"/>
              <a:sym typeface="Calibri"/>
            </a:endParaRPr>
          </a:p>
        </p:txBody>
      </p:sp>
      <p:cxnSp>
        <p:nvCxnSpPr>
          <p:cNvPr id="258" name="Google Shape;258;p17"/>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259" name="Google Shape;259;p17"/>
          <p:cNvPicPr preferRelativeResize="0"/>
          <p:nvPr/>
        </p:nvPicPr>
        <p:blipFill rotWithShape="1">
          <a:blip r:embed="rId3">
            <a:alphaModFix/>
          </a:blip>
          <a:srcRect b="0" l="0" r="0" t="0"/>
          <a:stretch/>
        </p:blipFill>
        <p:spPr>
          <a:xfrm>
            <a:off x="1925402" y="2796419"/>
            <a:ext cx="7744564" cy="3747679"/>
          </a:xfrm>
          <a:prstGeom prst="rect">
            <a:avLst/>
          </a:prstGeom>
          <a:noFill/>
          <a:ln>
            <a:noFill/>
          </a:ln>
        </p:spPr>
      </p:pic>
      <p:sp>
        <p:nvSpPr>
          <p:cNvPr id="260" name="Google Shape;260;p17"/>
          <p:cNvSpPr txBox="1"/>
          <p:nvPr/>
        </p:nvSpPr>
        <p:spPr>
          <a:xfrm>
            <a:off x="1884556" y="2239348"/>
            <a:ext cx="79508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1800" u="none" cap="none" strike="noStrike">
                <a:solidFill>
                  <a:schemeClr val="dk1"/>
                </a:solidFill>
                <a:latin typeface="Calibri"/>
                <a:ea typeface="Calibri"/>
                <a:cs typeface="Calibri"/>
                <a:sym typeface="Calibri"/>
              </a:rPr>
              <a:t>(a) Paralaxe Zero (ZPS).         (b) Paralaxe Negativa.                   (c) Paralaxe positiva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4" name="Shape 264"/>
        <p:cNvGrpSpPr/>
        <p:nvPr/>
      </p:nvGrpSpPr>
      <p:grpSpPr>
        <a:xfrm>
          <a:off x="0" y="0"/>
          <a:ext cx="0" cy="0"/>
          <a:chOff x="0" y="0"/>
          <a:chExt cx="0" cy="0"/>
        </a:xfrm>
      </p:grpSpPr>
      <p:sp>
        <p:nvSpPr>
          <p:cNvPr id="265" name="Google Shape;265;p18"/>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66" name="Google Shape;266;p18"/>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Visuais Estereoscópicas</a:t>
            </a:r>
            <a:endParaRPr sz="5400">
              <a:solidFill>
                <a:srgbClr val="FFFFFF"/>
              </a:solidFill>
              <a:latin typeface="Calibri"/>
              <a:ea typeface="Calibri"/>
              <a:cs typeface="Calibri"/>
              <a:sym typeface="Calibri"/>
            </a:endParaRPr>
          </a:p>
        </p:txBody>
      </p:sp>
      <p:sp>
        <p:nvSpPr>
          <p:cNvPr id="267" name="Google Shape;267;p18"/>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200"/>
              <a:buNone/>
            </a:pPr>
            <a:r>
              <a:rPr lang="pt-BR" sz="2200">
                <a:solidFill>
                  <a:schemeClr val="lt1"/>
                </a:solidFill>
              </a:rPr>
              <a:t>Principais Métodos de Visualização Estereocópicos</a:t>
            </a:r>
            <a:endParaRPr sz="2200">
              <a:solidFill>
                <a:schemeClr val="lt1"/>
              </a:solidFill>
            </a:endParaRPr>
          </a:p>
          <a:p>
            <a:pPr indent="0" lvl="0" marL="0" rtl="0" algn="ctr">
              <a:lnSpc>
                <a:spcPct val="90000"/>
              </a:lnSpc>
              <a:spcBef>
                <a:spcPts val="1000"/>
              </a:spcBef>
              <a:spcAft>
                <a:spcPts val="0"/>
              </a:spcAft>
              <a:buClr>
                <a:schemeClr val="dk1"/>
              </a:buClr>
              <a:buSzPts val="2000"/>
              <a:buNone/>
            </a:pPr>
            <a:r>
              <a:t/>
            </a:r>
            <a:endParaRPr sz="2000">
              <a:solidFill>
                <a:srgbClr val="E7E6E6"/>
              </a:solidFill>
              <a:latin typeface="Calibri"/>
              <a:ea typeface="Calibri"/>
              <a:cs typeface="Calibri"/>
              <a:sym typeface="Calibri"/>
            </a:endParaRPr>
          </a:p>
        </p:txBody>
      </p:sp>
      <p:cxnSp>
        <p:nvCxnSpPr>
          <p:cNvPr id="268" name="Google Shape;268;p18"/>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sp>
        <p:nvSpPr>
          <p:cNvPr id="269" name="Google Shape;269;p18"/>
          <p:cNvSpPr txBox="1"/>
          <p:nvPr/>
        </p:nvSpPr>
        <p:spPr>
          <a:xfrm>
            <a:off x="1884556" y="2239348"/>
            <a:ext cx="15267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(a) Anaglífico</a:t>
            </a:r>
            <a:endParaRPr sz="1800">
              <a:solidFill>
                <a:schemeClr val="dk1"/>
              </a:solidFill>
              <a:latin typeface="Calibri"/>
              <a:ea typeface="Calibri"/>
              <a:cs typeface="Calibri"/>
              <a:sym typeface="Calibri"/>
            </a:endParaRPr>
          </a:p>
        </p:txBody>
      </p:sp>
      <p:pic>
        <p:nvPicPr>
          <p:cNvPr id="270" name="Google Shape;270;p18"/>
          <p:cNvPicPr preferRelativeResize="0"/>
          <p:nvPr/>
        </p:nvPicPr>
        <p:blipFill rotWithShape="1">
          <a:blip r:embed="rId3">
            <a:alphaModFix/>
          </a:blip>
          <a:srcRect b="0" l="0" r="0" t="0"/>
          <a:stretch/>
        </p:blipFill>
        <p:spPr>
          <a:xfrm>
            <a:off x="3411328" y="2328281"/>
            <a:ext cx="5369344" cy="442446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74" name="Shape 274"/>
        <p:cNvGrpSpPr/>
        <p:nvPr/>
      </p:nvGrpSpPr>
      <p:grpSpPr>
        <a:xfrm>
          <a:off x="0" y="0"/>
          <a:ext cx="0" cy="0"/>
          <a:chOff x="0" y="0"/>
          <a:chExt cx="0" cy="0"/>
        </a:xfrm>
      </p:grpSpPr>
      <p:sp>
        <p:nvSpPr>
          <p:cNvPr id="275" name="Google Shape;275;p19"/>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76" name="Google Shape;276;p19"/>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Visuais Estereoscópicas</a:t>
            </a:r>
            <a:endParaRPr sz="5400">
              <a:solidFill>
                <a:srgbClr val="FFFFFF"/>
              </a:solidFill>
              <a:latin typeface="Calibri"/>
              <a:ea typeface="Calibri"/>
              <a:cs typeface="Calibri"/>
              <a:sym typeface="Calibri"/>
            </a:endParaRPr>
          </a:p>
        </p:txBody>
      </p:sp>
      <p:sp>
        <p:nvSpPr>
          <p:cNvPr id="277" name="Google Shape;277;p19"/>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200"/>
              <a:buNone/>
            </a:pPr>
            <a:r>
              <a:rPr lang="pt-BR" sz="2200">
                <a:solidFill>
                  <a:schemeClr val="lt1"/>
                </a:solidFill>
              </a:rPr>
              <a:t>Principais Métodos de Visualização Estereocópicos</a:t>
            </a:r>
            <a:endParaRPr sz="2200">
              <a:solidFill>
                <a:schemeClr val="lt1"/>
              </a:solidFill>
            </a:endParaRPr>
          </a:p>
          <a:p>
            <a:pPr indent="0" lvl="0" marL="0" rtl="0" algn="ctr">
              <a:lnSpc>
                <a:spcPct val="90000"/>
              </a:lnSpc>
              <a:spcBef>
                <a:spcPts val="1000"/>
              </a:spcBef>
              <a:spcAft>
                <a:spcPts val="0"/>
              </a:spcAft>
              <a:buClr>
                <a:schemeClr val="dk1"/>
              </a:buClr>
              <a:buSzPts val="2000"/>
              <a:buNone/>
            </a:pPr>
            <a:r>
              <a:t/>
            </a:r>
            <a:endParaRPr sz="2000">
              <a:solidFill>
                <a:srgbClr val="E7E6E6"/>
              </a:solidFill>
              <a:latin typeface="Calibri"/>
              <a:ea typeface="Calibri"/>
              <a:cs typeface="Calibri"/>
              <a:sym typeface="Calibri"/>
            </a:endParaRPr>
          </a:p>
        </p:txBody>
      </p:sp>
      <p:cxnSp>
        <p:nvCxnSpPr>
          <p:cNvPr id="278" name="Google Shape;278;p19"/>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sp>
        <p:nvSpPr>
          <p:cNvPr id="279" name="Google Shape;279;p19"/>
          <p:cNvSpPr txBox="1"/>
          <p:nvPr/>
        </p:nvSpPr>
        <p:spPr>
          <a:xfrm>
            <a:off x="1884556" y="2239348"/>
            <a:ext cx="15267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(b) Polarizado</a:t>
            </a:r>
            <a:endParaRPr/>
          </a:p>
        </p:txBody>
      </p:sp>
      <p:pic>
        <p:nvPicPr>
          <p:cNvPr id="280" name="Google Shape;280;p19"/>
          <p:cNvPicPr preferRelativeResize="0"/>
          <p:nvPr/>
        </p:nvPicPr>
        <p:blipFill rotWithShape="1">
          <a:blip r:embed="rId3">
            <a:alphaModFix/>
          </a:blip>
          <a:srcRect b="0" l="0" r="0" t="0"/>
          <a:stretch/>
        </p:blipFill>
        <p:spPr>
          <a:xfrm>
            <a:off x="3411328" y="2310834"/>
            <a:ext cx="5782146" cy="4282102"/>
          </a:xfrm>
          <a:prstGeom prst="rect">
            <a:avLst/>
          </a:prstGeom>
          <a:noFill/>
          <a:ln>
            <a:noFill/>
          </a:ln>
        </p:spPr>
      </p:pic>
      <p:pic>
        <p:nvPicPr>
          <p:cNvPr id="281" name="Google Shape;281;p19"/>
          <p:cNvPicPr preferRelativeResize="0"/>
          <p:nvPr/>
        </p:nvPicPr>
        <p:blipFill rotWithShape="1">
          <a:blip r:embed="rId3">
            <a:alphaModFix/>
          </a:blip>
          <a:srcRect b="0" l="0" r="0" t="0"/>
          <a:stretch/>
        </p:blipFill>
        <p:spPr>
          <a:xfrm>
            <a:off x="3310967" y="2310834"/>
            <a:ext cx="5782146" cy="42821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Visão Geral</a:t>
            </a:r>
            <a:endParaRPr/>
          </a:p>
        </p:txBody>
      </p:sp>
      <p:sp>
        <p:nvSpPr>
          <p:cNvPr id="103" name="Google Shape;103;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Compreender a essência da computação gráfica gerativa.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85" name="Shape 285"/>
        <p:cNvGrpSpPr/>
        <p:nvPr/>
      </p:nvGrpSpPr>
      <p:grpSpPr>
        <a:xfrm>
          <a:off x="0" y="0"/>
          <a:ext cx="0" cy="0"/>
          <a:chOff x="0" y="0"/>
          <a:chExt cx="0" cy="0"/>
        </a:xfrm>
      </p:grpSpPr>
      <p:sp>
        <p:nvSpPr>
          <p:cNvPr id="286" name="Google Shape;286;p22"/>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87" name="Google Shape;287;p22"/>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Visuais Estereoscópicas</a:t>
            </a:r>
            <a:endParaRPr sz="5400">
              <a:solidFill>
                <a:srgbClr val="FFFFFF"/>
              </a:solidFill>
              <a:latin typeface="Calibri"/>
              <a:ea typeface="Calibri"/>
              <a:cs typeface="Calibri"/>
              <a:sym typeface="Calibri"/>
            </a:endParaRPr>
          </a:p>
        </p:txBody>
      </p:sp>
      <p:sp>
        <p:nvSpPr>
          <p:cNvPr id="288" name="Google Shape;288;p22"/>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2200"/>
              <a:buNone/>
            </a:pPr>
            <a:r>
              <a:rPr lang="pt-BR" sz="2200">
                <a:solidFill>
                  <a:schemeClr val="lt1"/>
                </a:solidFill>
              </a:rPr>
              <a:t>Principais Métodos de Visualização Estereocópicos</a:t>
            </a:r>
            <a:endParaRPr sz="2200">
              <a:solidFill>
                <a:schemeClr val="lt1"/>
              </a:solidFill>
            </a:endParaRPr>
          </a:p>
          <a:p>
            <a:pPr indent="0" lvl="0" marL="0" rtl="0" algn="ctr">
              <a:lnSpc>
                <a:spcPct val="90000"/>
              </a:lnSpc>
              <a:spcBef>
                <a:spcPts val="1000"/>
              </a:spcBef>
              <a:spcAft>
                <a:spcPts val="0"/>
              </a:spcAft>
              <a:buClr>
                <a:schemeClr val="dk1"/>
              </a:buClr>
              <a:buSzPts val="2000"/>
              <a:buNone/>
            </a:pPr>
            <a:r>
              <a:t/>
            </a:r>
            <a:endParaRPr sz="2000">
              <a:solidFill>
                <a:srgbClr val="E7E6E6"/>
              </a:solidFill>
              <a:latin typeface="Calibri"/>
              <a:ea typeface="Calibri"/>
              <a:cs typeface="Calibri"/>
              <a:sym typeface="Calibri"/>
            </a:endParaRPr>
          </a:p>
        </p:txBody>
      </p:sp>
      <p:cxnSp>
        <p:nvCxnSpPr>
          <p:cNvPr id="289" name="Google Shape;289;p22"/>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sp>
        <p:nvSpPr>
          <p:cNvPr id="290" name="Google Shape;290;p22"/>
          <p:cNvSpPr txBox="1"/>
          <p:nvPr/>
        </p:nvSpPr>
        <p:spPr>
          <a:xfrm>
            <a:off x="378068" y="2264748"/>
            <a:ext cx="1526772"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(e) Head Mounted Display</a:t>
            </a:r>
            <a:endParaRPr/>
          </a:p>
        </p:txBody>
      </p:sp>
      <p:pic>
        <p:nvPicPr>
          <p:cNvPr id="291" name="Google Shape;291;p22"/>
          <p:cNvPicPr preferRelativeResize="0"/>
          <p:nvPr/>
        </p:nvPicPr>
        <p:blipFill rotWithShape="1">
          <a:blip r:embed="rId3">
            <a:alphaModFix/>
          </a:blip>
          <a:srcRect b="0" l="0" r="0" t="0"/>
          <a:stretch/>
        </p:blipFill>
        <p:spPr>
          <a:xfrm>
            <a:off x="5061707" y="2310834"/>
            <a:ext cx="6447265" cy="4300275"/>
          </a:xfrm>
          <a:prstGeom prst="rect">
            <a:avLst/>
          </a:prstGeom>
          <a:noFill/>
          <a:ln>
            <a:noFill/>
          </a:ln>
        </p:spPr>
      </p:pic>
      <p:pic>
        <p:nvPicPr>
          <p:cNvPr id="292" name="Google Shape;292;p22"/>
          <p:cNvPicPr preferRelativeResize="0"/>
          <p:nvPr/>
        </p:nvPicPr>
        <p:blipFill rotWithShape="1">
          <a:blip r:embed="rId4">
            <a:alphaModFix/>
          </a:blip>
          <a:srcRect b="0" l="0" r="0" t="0"/>
          <a:stretch/>
        </p:blipFill>
        <p:spPr>
          <a:xfrm>
            <a:off x="1805552" y="3429000"/>
            <a:ext cx="2681689" cy="26816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96" name="Shape 296"/>
        <p:cNvGrpSpPr/>
        <p:nvPr/>
      </p:nvGrpSpPr>
      <p:grpSpPr>
        <a:xfrm>
          <a:off x="0" y="0"/>
          <a:ext cx="0" cy="0"/>
          <a:chOff x="0" y="0"/>
          <a:chExt cx="0" cy="0"/>
        </a:xfrm>
      </p:grpSpPr>
      <p:sp>
        <p:nvSpPr>
          <p:cNvPr id="297" name="Google Shape;297;p23"/>
          <p:cNvSpPr/>
          <p:nvPr/>
        </p:nvSpPr>
        <p:spPr>
          <a:xfrm>
            <a:off x="1" y="0"/>
            <a:ext cx="608211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8" name="Google Shape;298;p23"/>
          <p:cNvSpPr/>
          <p:nvPr/>
        </p:nvSpPr>
        <p:spPr>
          <a:xfrm>
            <a:off x="1" y="0"/>
            <a:ext cx="12191998"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99" name="Google Shape;299;p23"/>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00" name="Google Shape;300;p23"/>
          <p:cNvSpPr txBox="1"/>
          <p:nvPr>
            <p:ph type="title"/>
          </p:nvPr>
        </p:nvSpPr>
        <p:spPr>
          <a:xfrm>
            <a:off x="640079"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pt-BR">
                <a:solidFill>
                  <a:srgbClr val="FFFFFF"/>
                </a:solidFill>
              </a:rPr>
              <a:t>Representação de Dados em Computação Gráfica</a:t>
            </a:r>
            <a:endParaRPr/>
          </a:p>
        </p:txBody>
      </p:sp>
      <p:sp>
        <p:nvSpPr>
          <p:cNvPr id="301" name="Google Shape;301;p23"/>
          <p:cNvSpPr txBox="1"/>
          <p:nvPr>
            <p:ph idx="1" type="body"/>
          </p:nvPr>
        </p:nvSpPr>
        <p:spPr>
          <a:xfrm>
            <a:off x="6090574" y="801866"/>
            <a:ext cx="5306084" cy="5230634"/>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400"/>
              <a:buChar char="•"/>
            </a:pPr>
            <a:r>
              <a:rPr lang="pt-BR" sz="2400">
                <a:solidFill>
                  <a:srgbClr val="000000"/>
                </a:solidFill>
              </a:rPr>
              <a:t>O que representar?</a:t>
            </a:r>
            <a:endParaRPr/>
          </a:p>
          <a:p>
            <a:pPr indent="-228600" lvl="0" marL="228600" rtl="0" algn="l">
              <a:lnSpc>
                <a:spcPct val="90000"/>
              </a:lnSpc>
              <a:spcBef>
                <a:spcPts val="1000"/>
              </a:spcBef>
              <a:spcAft>
                <a:spcPts val="0"/>
              </a:spcAft>
              <a:buClr>
                <a:srgbClr val="000000"/>
              </a:buClr>
              <a:buSzPts val="2400"/>
              <a:buChar char="•"/>
            </a:pPr>
            <a:r>
              <a:rPr lang="pt-BR" sz="2400">
                <a:solidFill>
                  <a:srgbClr val="000000"/>
                </a:solidFill>
              </a:rPr>
              <a:t>Que primitivas utilizar?</a:t>
            </a:r>
            <a:endParaRPr/>
          </a:p>
          <a:p>
            <a:pPr indent="-228600" lvl="0" marL="228600" rtl="0" algn="l">
              <a:lnSpc>
                <a:spcPct val="90000"/>
              </a:lnSpc>
              <a:spcBef>
                <a:spcPts val="1000"/>
              </a:spcBef>
              <a:spcAft>
                <a:spcPts val="0"/>
              </a:spcAft>
              <a:buClr>
                <a:srgbClr val="000000"/>
              </a:buClr>
              <a:buSzPts val="2400"/>
              <a:buChar char="•"/>
            </a:pPr>
            <a:r>
              <a:rPr lang="pt-BR" sz="2400">
                <a:solidFill>
                  <a:srgbClr val="000000"/>
                </a:solidFill>
              </a:rPr>
              <a:t>Quais modelos matemáticos...?</a:t>
            </a:r>
            <a:endParaRPr/>
          </a:p>
          <a:p>
            <a:pPr indent="-228600" lvl="0" marL="228600" rtl="0" algn="l">
              <a:lnSpc>
                <a:spcPct val="90000"/>
              </a:lnSpc>
              <a:spcBef>
                <a:spcPts val="1000"/>
              </a:spcBef>
              <a:spcAft>
                <a:spcPts val="0"/>
              </a:spcAft>
              <a:buClr>
                <a:srgbClr val="000000"/>
              </a:buClr>
              <a:buSzPts val="2400"/>
              <a:buChar char="•"/>
            </a:pPr>
            <a:r>
              <a:rPr lang="pt-BR" sz="2400">
                <a:solidFill>
                  <a:srgbClr val="000000"/>
                </a:solidFill>
              </a:rPr>
              <a:t>Que estruturas de dados utilizar?</a:t>
            </a:r>
            <a:endParaRPr/>
          </a:p>
          <a:p>
            <a:pPr indent="-228600" lvl="0" marL="228600" rtl="0" algn="l">
              <a:lnSpc>
                <a:spcPct val="90000"/>
              </a:lnSpc>
              <a:spcBef>
                <a:spcPts val="1000"/>
              </a:spcBef>
              <a:spcAft>
                <a:spcPts val="0"/>
              </a:spcAft>
              <a:buClr>
                <a:srgbClr val="000000"/>
              </a:buClr>
              <a:buSzPts val="2400"/>
              <a:buChar char="•"/>
            </a:pPr>
            <a:r>
              <a:rPr lang="pt-BR" sz="2400">
                <a:solidFill>
                  <a:srgbClr val="000000"/>
                </a:solidFill>
              </a:rPr>
              <a:t>Quais garantias queremos?</a:t>
            </a:r>
            <a:endParaRPr/>
          </a:p>
          <a:p>
            <a:pPr indent="-228600" lvl="0" marL="228600" rtl="0" algn="l">
              <a:lnSpc>
                <a:spcPct val="90000"/>
              </a:lnSpc>
              <a:spcBef>
                <a:spcPts val="1000"/>
              </a:spcBef>
              <a:spcAft>
                <a:spcPts val="0"/>
              </a:spcAft>
              <a:buClr>
                <a:srgbClr val="000000"/>
              </a:buClr>
              <a:buSzPts val="2400"/>
              <a:buChar char="•"/>
            </a:pPr>
            <a:r>
              <a:rPr lang="pt-BR" sz="2400">
                <a:solidFill>
                  <a:srgbClr val="000000"/>
                </a:solidFill>
              </a:rPr>
              <a:t>Se precisamos representar algo no computador, o primeiro passo é modelar este algo.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Matricial</a:t>
            </a:r>
            <a:endParaRPr/>
          </a:p>
        </p:txBody>
      </p:sp>
      <p:pic>
        <p:nvPicPr>
          <p:cNvPr id="307" name="Google Shape;307;p24"/>
          <p:cNvPicPr preferRelativeResize="0"/>
          <p:nvPr/>
        </p:nvPicPr>
        <p:blipFill rotWithShape="1">
          <a:blip r:embed="rId3">
            <a:alphaModFix/>
          </a:blip>
          <a:srcRect b="0" l="0" r="0" t="0"/>
          <a:stretch/>
        </p:blipFill>
        <p:spPr>
          <a:xfrm>
            <a:off x="838199" y="1690687"/>
            <a:ext cx="10026689" cy="443453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i="1" lang="pt-BR"/>
              <a:t>Aliasing</a:t>
            </a:r>
            <a:endParaRPr i="1"/>
          </a:p>
        </p:txBody>
      </p:sp>
      <p:sp>
        <p:nvSpPr>
          <p:cNvPr id="313" name="Google Shape;313;p25"/>
          <p:cNvSpPr txBox="1"/>
          <p:nvPr>
            <p:ph idx="1" type="body"/>
          </p:nvPr>
        </p:nvSpPr>
        <p:spPr>
          <a:xfrm>
            <a:off x="838200" y="2831054"/>
            <a:ext cx="4097055" cy="1976941"/>
          </a:xfrm>
          <a:prstGeom prst="rect">
            <a:avLst/>
          </a:prstGeom>
          <a:noFill/>
          <a:ln>
            <a:noFill/>
          </a:ln>
        </p:spPr>
        <p:txBody>
          <a:bodyPr anchorCtr="0" anchor="t" bIns="45700" lIns="91425" spcFirstLastPara="1" rIns="91425" wrap="square" tIns="45700">
            <a:normAutofit/>
          </a:bodyPr>
          <a:lstStyle/>
          <a:p>
            <a:pPr indent="-228600" lvl="0" marL="228600" rtl="0" algn="just">
              <a:lnSpc>
                <a:spcPct val="80000"/>
              </a:lnSpc>
              <a:spcBef>
                <a:spcPts val="0"/>
              </a:spcBef>
              <a:spcAft>
                <a:spcPts val="0"/>
              </a:spcAft>
              <a:buClr>
                <a:schemeClr val="dk1"/>
              </a:buClr>
              <a:buSzPts val="2800"/>
              <a:buChar char="•"/>
            </a:pPr>
            <a:r>
              <a:rPr lang="pt-BR"/>
              <a:t>O sinal digitalizado fica completamente diferente do sinal original devido à baixa frequência de amostragem.</a:t>
            </a:r>
            <a:endParaRPr/>
          </a:p>
        </p:txBody>
      </p:sp>
      <p:pic>
        <p:nvPicPr>
          <p:cNvPr id="314" name="Google Shape;314;p25"/>
          <p:cNvPicPr preferRelativeResize="0"/>
          <p:nvPr/>
        </p:nvPicPr>
        <p:blipFill rotWithShape="1">
          <a:blip r:embed="rId3">
            <a:alphaModFix/>
          </a:blip>
          <a:srcRect b="0" l="0" r="0" t="0"/>
          <a:stretch/>
        </p:blipFill>
        <p:spPr>
          <a:xfrm>
            <a:off x="5270500" y="1825625"/>
            <a:ext cx="6083300" cy="3987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i="1" lang="pt-BR"/>
              <a:t>Aliasing</a:t>
            </a:r>
            <a:endParaRPr i="1"/>
          </a:p>
        </p:txBody>
      </p:sp>
      <p:sp>
        <p:nvSpPr>
          <p:cNvPr id="320" name="Google Shape;320;p26"/>
          <p:cNvSpPr txBox="1"/>
          <p:nvPr>
            <p:ph idx="1" type="body"/>
          </p:nvPr>
        </p:nvSpPr>
        <p:spPr>
          <a:xfrm>
            <a:off x="838200" y="2440529"/>
            <a:ext cx="4097055" cy="1976941"/>
          </a:xfrm>
          <a:prstGeom prst="rect">
            <a:avLst/>
          </a:prstGeom>
          <a:noFill/>
          <a:ln>
            <a:noFill/>
          </a:ln>
        </p:spPr>
        <p:txBody>
          <a:bodyPr anchorCtr="0" anchor="t" bIns="45700" lIns="91425" spcFirstLastPara="1" rIns="91425" wrap="square" tIns="45700">
            <a:normAutofit/>
          </a:bodyPr>
          <a:lstStyle/>
          <a:p>
            <a:pPr indent="-228600" lvl="0" marL="228600" rtl="0" algn="just">
              <a:lnSpc>
                <a:spcPct val="80000"/>
              </a:lnSpc>
              <a:spcBef>
                <a:spcPts val="0"/>
              </a:spcBef>
              <a:spcAft>
                <a:spcPts val="0"/>
              </a:spcAft>
              <a:buClr>
                <a:schemeClr val="dk1"/>
              </a:buClr>
              <a:buSzPts val="2800"/>
              <a:buChar char="•"/>
            </a:pPr>
            <a:r>
              <a:rPr lang="pt-BR"/>
              <a:t>O sinal digitalizado fica completamente diferente do sinal original devido à baixa frequência de amostragem.</a:t>
            </a:r>
            <a:endParaRPr/>
          </a:p>
        </p:txBody>
      </p:sp>
      <p:sp>
        <p:nvSpPr>
          <p:cNvPr id="321" name="Google Shape;321;p26"/>
          <p:cNvSpPr txBox="1"/>
          <p:nvPr/>
        </p:nvSpPr>
        <p:spPr>
          <a:xfrm>
            <a:off x="6309732" y="1690104"/>
            <a:ext cx="2254405" cy="3117891"/>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2400"/>
              <a:buFont typeface="Arial"/>
              <a:buNone/>
            </a:pPr>
            <a:r>
              <a:rPr lang="pt-BR" sz="2400">
                <a:solidFill>
                  <a:schemeClr val="dk1"/>
                </a:solidFill>
                <a:latin typeface="Calibri"/>
                <a:ea typeface="Calibri"/>
                <a:cs typeface="Calibri"/>
                <a:sym typeface="Calibri"/>
              </a:rPr>
              <a:t>111111</a:t>
            </a:r>
            <a:r>
              <a:rPr lang="pt-BR" sz="2400">
                <a:solidFill>
                  <a:srgbClr val="FF0000"/>
                </a:solidFill>
                <a:latin typeface="Calibri"/>
                <a:ea typeface="Calibri"/>
                <a:cs typeface="Calibri"/>
                <a:sym typeface="Calibri"/>
              </a:rPr>
              <a:t>0</a:t>
            </a:r>
            <a:r>
              <a:rPr lang="pt-BR" sz="2400">
                <a:solidFill>
                  <a:schemeClr val="dk1"/>
                </a:solidFill>
                <a:latin typeface="Calibri"/>
                <a:ea typeface="Calibri"/>
                <a:cs typeface="Calibri"/>
                <a:sym typeface="Calibri"/>
              </a:rPr>
              <a:t>11111</a:t>
            </a:r>
            <a:endParaRPr/>
          </a:p>
          <a:p>
            <a:pPr indent="0" lvl="0" marL="0" marR="0" rtl="0" algn="just">
              <a:lnSpc>
                <a:spcPct val="90000"/>
              </a:lnSpc>
              <a:spcBef>
                <a:spcPts val="1000"/>
              </a:spcBef>
              <a:spcAft>
                <a:spcPts val="0"/>
              </a:spcAft>
              <a:buClr>
                <a:schemeClr val="dk1"/>
              </a:buClr>
              <a:buSzPts val="2400"/>
              <a:buFont typeface="Arial"/>
              <a:buNone/>
            </a:pPr>
            <a:r>
              <a:rPr lang="pt-BR" sz="2400">
                <a:solidFill>
                  <a:schemeClr val="dk1"/>
                </a:solidFill>
                <a:latin typeface="Calibri"/>
                <a:ea typeface="Calibri"/>
                <a:cs typeface="Calibri"/>
                <a:sym typeface="Calibri"/>
              </a:rPr>
              <a:t>11111</a:t>
            </a:r>
            <a:r>
              <a:rPr lang="pt-BR" sz="2400">
                <a:solidFill>
                  <a:srgbClr val="FF0000"/>
                </a:solidFill>
                <a:latin typeface="Calibri"/>
                <a:ea typeface="Calibri"/>
                <a:cs typeface="Calibri"/>
                <a:sym typeface="Calibri"/>
              </a:rPr>
              <a:t>0</a:t>
            </a:r>
            <a:r>
              <a:rPr lang="pt-BR" sz="2400">
                <a:solidFill>
                  <a:schemeClr val="dk1"/>
                </a:solidFill>
                <a:latin typeface="Calibri"/>
                <a:ea typeface="Calibri"/>
                <a:cs typeface="Calibri"/>
                <a:sym typeface="Calibri"/>
              </a:rPr>
              <a:t>111111</a:t>
            </a:r>
            <a:endParaRPr/>
          </a:p>
          <a:p>
            <a:pPr indent="0" lvl="0" marL="0" marR="0" rtl="0" algn="just">
              <a:lnSpc>
                <a:spcPct val="90000"/>
              </a:lnSpc>
              <a:spcBef>
                <a:spcPts val="1000"/>
              </a:spcBef>
              <a:spcAft>
                <a:spcPts val="0"/>
              </a:spcAft>
              <a:buClr>
                <a:schemeClr val="dk1"/>
              </a:buClr>
              <a:buSzPts val="2400"/>
              <a:buFont typeface="Arial"/>
              <a:buNone/>
            </a:pPr>
            <a:r>
              <a:rPr lang="pt-BR" sz="2400">
                <a:solidFill>
                  <a:schemeClr val="dk1"/>
                </a:solidFill>
                <a:latin typeface="Calibri"/>
                <a:ea typeface="Calibri"/>
                <a:cs typeface="Calibri"/>
                <a:sym typeface="Calibri"/>
              </a:rPr>
              <a:t>1111</a:t>
            </a:r>
            <a:r>
              <a:rPr lang="pt-BR" sz="2400">
                <a:solidFill>
                  <a:srgbClr val="FF0000"/>
                </a:solidFill>
                <a:latin typeface="Calibri"/>
                <a:ea typeface="Calibri"/>
                <a:cs typeface="Calibri"/>
                <a:sym typeface="Calibri"/>
              </a:rPr>
              <a:t>0</a:t>
            </a:r>
            <a:r>
              <a:rPr lang="pt-BR" sz="2400">
                <a:solidFill>
                  <a:schemeClr val="dk1"/>
                </a:solidFill>
                <a:latin typeface="Calibri"/>
                <a:ea typeface="Calibri"/>
                <a:cs typeface="Calibri"/>
                <a:sym typeface="Calibri"/>
              </a:rPr>
              <a:t>1111111</a:t>
            </a:r>
            <a:endParaRPr/>
          </a:p>
          <a:p>
            <a:pPr indent="0" lvl="0" marL="0" marR="0" rtl="0" algn="just">
              <a:lnSpc>
                <a:spcPct val="90000"/>
              </a:lnSpc>
              <a:spcBef>
                <a:spcPts val="1000"/>
              </a:spcBef>
              <a:spcAft>
                <a:spcPts val="0"/>
              </a:spcAft>
              <a:buClr>
                <a:schemeClr val="dk1"/>
              </a:buClr>
              <a:buSzPts val="2400"/>
              <a:buFont typeface="Arial"/>
              <a:buNone/>
            </a:pPr>
            <a:r>
              <a:rPr lang="pt-BR" sz="2400">
                <a:solidFill>
                  <a:schemeClr val="dk1"/>
                </a:solidFill>
                <a:latin typeface="Calibri"/>
                <a:ea typeface="Calibri"/>
                <a:cs typeface="Calibri"/>
                <a:sym typeface="Calibri"/>
              </a:rPr>
              <a:t>111</a:t>
            </a:r>
            <a:r>
              <a:rPr lang="pt-BR" sz="2400">
                <a:solidFill>
                  <a:srgbClr val="FF0000"/>
                </a:solidFill>
                <a:latin typeface="Calibri"/>
                <a:ea typeface="Calibri"/>
                <a:cs typeface="Calibri"/>
                <a:sym typeface="Calibri"/>
              </a:rPr>
              <a:t>0</a:t>
            </a:r>
            <a:r>
              <a:rPr lang="pt-BR" sz="2400">
                <a:solidFill>
                  <a:schemeClr val="dk1"/>
                </a:solidFill>
                <a:latin typeface="Calibri"/>
                <a:ea typeface="Calibri"/>
                <a:cs typeface="Calibri"/>
                <a:sym typeface="Calibri"/>
              </a:rPr>
              <a:t>11111111</a:t>
            </a:r>
            <a:endParaRPr/>
          </a:p>
          <a:p>
            <a:pPr indent="0" lvl="0" marL="0" marR="0" rtl="0" algn="just">
              <a:lnSpc>
                <a:spcPct val="90000"/>
              </a:lnSpc>
              <a:spcBef>
                <a:spcPts val="1000"/>
              </a:spcBef>
              <a:spcAft>
                <a:spcPts val="0"/>
              </a:spcAft>
              <a:buClr>
                <a:schemeClr val="dk1"/>
              </a:buClr>
              <a:buSzPts val="2400"/>
              <a:buFont typeface="Arial"/>
              <a:buNone/>
            </a:pPr>
            <a:r>
              <a:rPr lang="pt-BR" sz="2400">
                <a:solidFill>
                  <a:schemeClr val="dk1"/>
                </a:solidFill>
                <a:latin typeface="Calibri"/>
                <a:ea typeface="Calibri"/>
                <a:cs typeface="Calibri"/>
                <a:sym typeface="Calibri"/>
              </a:rPr>
              <a:t>11</a:t>
            </a:r>
            <a:r>
              <a:rPr lang="pt-BR" sz="2400">
                <a:solidFill>
                  <a:srgbClr val="FF0000"/>
                </a:solidFill>
                <a:latin typeface="Calibri"/>
                <a:ea typeface="Calibri"/>
                <a:cs typeface="Calibri"/>
                <a:sym typeface="Calibri"/>
              </a:rPr>
              <a:t>0</a:t>
            </a:r>
            <a:r>
              <a:rPr lang="pt-BR" sz="2400">
                <a:solidFill>
                  <a:schemeClr val="dk1"/>
                </a:solidFill>
                <a:latin typeface="Calibri"/>
                <a:ea typeface="Calibri"/>
                <a:cs typeface="Calibri"/>
                <a:sym typeface="Calibri"/>
              </a:rPr>
              <a:t>111111111</a:t>
            </a:r>
            <a:endParaRPr/>
          </a:p>
          <a:p>
            <a:pPr indent="0" lvl="0" marL="0" marR="0" rtl="0" algn="just">
              <a:lnSpc>
                <a:spcPct val="90000"/>
              </a:lnSpc>
              <a:spcBef>
                <a:spcPts val="1000"/>
              </a:spcBef>
              <a:spcAft>
                <a:spcPts val="0"/>
              </a:spcAft>
              <a:buClr>
                <a:schemeClr val="dk1"/>
              </a:buClr>
              <a:buSzPts val="2400"/>
              <a:buFont typeface="Arial"/>
              <a:buNone/>
            </a:pPr>
            <a:r>
              <a:rPr lang="pt-BR" sz="2400">
                <a:solidFill>
                  <a:schemeClr val="dk1"/>
                </a:solidFill>
                <a:latin typeface="Calibri"/>
                <a:ea typeface="Calibri"/>
                <a:cs typeface="Calibri"/>
                <a:sym typeface="Calibri"/>
              </a:rPr>
              <a:t>1</a:t>
            </a:r>
            <a:r>
              <a:rPr lang="pt-BR" sz="2400">
                <a:solidFill>
                  <a:srgbClr val="FF0000"/>
                </a:solidFill>
                <a:latin typeface="Calibri"/>
                <a:ea typeface="Calibri"/>
                <a:cs typeface="Calibri"/>
                <a:sym typeface="Calibri"/>
              </a:rPr>
              <a:t>0</a:t>
            </a:r>
            <a:r>
              <a:rPr lang="pt-BR" sz="2400">
                <a:solidFill>
                  <a:schemeClr val="dk1"/>
                </a:solidFill>
                <a:latin typeface="Calibri"/>
                <a:ea typeface="Calibri"/>
                <a:cs typeface="Calibri"/>
                <a:sym typeface="Calibri"/>
              </a:rPr>
              <a:t>1111111111</a:t>
            </a:r>
            <a:endParaRPr/>
          </a:p>
          <a:p>
            <a:pPr indent="0" lvl="0" marL="0" marR="0" rtl="0" algn="just">
              <a:lnSpc>
                <a:spcPct val="90000"/>
              </a:lnSpc>
              <a:spcBef>
                <a:spcPts val="1000"/>
              </a:spcBef>
              <a:spcAft>
                <a:spcPts val="0"/>
              </a:spcAft>
              <a:buClr>
                <a:srgbClr val="FF0000"/>
              </a:buClr>
              <a:buSzPts val="2400"/>
              <a:buFont typeface="Arial"/>
              <a:buNone/>
            </a:pPr>
            <a:r>
              <a:rPr lang="pt-BR" sz="2400">
                <a:solidFill>
                  <a:srgbClr val="FF0000"/>
                </a:solidFill>
                <a:latin typeface="Calibri"/>
                <a:ea typeface="Calibri"/>
                <a:cs typeface="Calibri"/>
                <a:sym typeface="Calibri"/>
              </a:rPr>
              <a:t>0</a:t>
            </a:r>
            <a:r>
              <a:rPr lang="pt-BR" sz="2400">
                <a:solidFill>
                  <a:schemeClr val="dk1"/>
                </a:solidFill>
                <a:latin typeface="Calibri"/>
                <a:ea typeface="Calibri"/>
                <a:cs typeface="Calibri"/>
                <a:sym typeface="Calibri"/>
              </a:rPr>
              <a:t>11111111111</a:t>
            </a:r>
            <a:endParaRPr/>
          </a:p>
          <a:p>
            <a:pPr indent="0" lvl="0" marL="0" marR="0" rtl="0" algn="just">
              <a:lnSpc>
                <a:spcPct val="90000"/>
              </a:lnSpc>
              <a:spcBef>
                <a:spcPts val="1000"/>
              </a:spcBef>
              <a:spcAft>
                <a:spcPts val="0"/>
              </a:spcAft>
              <a:buClr>
                <a:schemeClr val="dk1"/>
              </a:buClr>
              <a:buSzPts val="2400"/>
              <a:buFont typeface="Arial"/>
              <a:buNone/>
            </a:pPr>
            <a:r>
              <a:rPr lang="pt-BR" sz="2400">
                <a:solidFill>
                  <a:schemeClr val="dk1"/>
                </a:solidFill>
                <a:latin typeface="Calibri"/>
                <a:ea typeface="Calibri"/>
                <a:cs typeface="Calibri"/>
                <a:sym typeface="Calibri"/>
              </a:rPr>
              <a:t>F(S) = 1</a:t>
            </a:r>
            <a:endParaRPr/>
          </a:p>
        </p:txBody>
      </p:sp>
      <p:sp>
        <p:nvSpPr>
          <p:cNvPr id="322" name="Google Shape;322;p26"/>
          <p:cNvSpPr txBox="1"/>
          <p:nvPr/>
        </p:nvSpPr>
        <p:spPr>
          <a:xfrm>
            <a:off x="8458201" y="1690104"/>
            <a:ext cx="2254405" cy="3117891"/>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chemeClr val="dk1"/>
              </a:buClr>
              <a:buSzPts val="2400"/>
              <a:buFont typeface="Arial"/>
              <a:buNone/>
            </a:pPr>
            <a:r>
              <a:rPr lang="pt-BR" sz="2400">
                <a:solidFill>
                  <a:schemeClr val="dk1"/>
                </a:solidFill>
                <a:latin typeface="Calibri"/>
                <a:ea typeface="Calibri"/>
                <a:cs typeface="Calibri"/>
                <a:sym typeface="Calibri"/>
              </a:rPr>
              <a:t>111</a:t>
            </a:r>
            <a:r>
              <a:rPr lang="pt-BR" sz="2400">
                <a:solidFill>
                  <a:srgbClr val="FF0000"/>
                </a:solidFill>
                <a:latin typeface="Calibri"/>
                <a:ea typeface="Calibri"/>
                <a:cs typeface="Calibri"/>
                <a:sym typeface="Calibri"/>
              </a:rPr>
              <a:t>1</a:t>
            </a:r>
            <a:r>
              <a:rPr lang="pt-BR" sz="2400">
                <a:solidFill>
                  <a:schemeClr val="dk1"/>
                </a:solidFill>
                <a:latin typeface="Calibri"/>
                <a:ea typeface="Calibri"/>
                <a:cs typeface="Calibri"/>
                <a:sym typeface="Calibri"/>
              </a:rPr>
              <a:t>11111111</a:t>
            </a:r>
            <a:endParaRPr/>
          </a:p>
          <a:p>
            <a:pPr indent="0" lvl="0" marL="0" marR="0" rtl="0" algn="just">
              <a:lnSpc>
                <a:spcPct val="90000"/>
              </a:lnSpc>
              <a:spcBef>
                <a:spcPts val="1000"/>
              </a:spcBef>
              <a:spcAft>
                <a:spcPts val="0"/>
              </a:spcAft>
              <a:buClr>
                <a:schemeClr val="dk1"/>
              </a:buClr>
              <a:buSzPts val="2400"/>
              <a:buFont typeface="Arial"/>
              <a:buNone/>
            </a:pPr>
            <a:r>
              <a:rPr lang="pt-BR" sz="2400">
                <a:solidFill>
                  <a:schemeClr val="dk1"/>
                </a:solidFill>
                <a:latin typeface="Calibri"/>
                <a:ea typeface="Calibri"/>
                <a:cs typeface="Calibri"/>
                <a:sym typeface="Calibri"/>
              </a:rPr>
              <a:t>11</a:t>
            </a:r>
            <a:r>
              <a:rPr lang="pt-BR" sz="2400">
                <a:solidFill>
                  <a:srgbClr val="FF0000"/>
                </a:solidFill>
                <a:latin typeface="Calibri"/>
                <a:ea typeface="Calibri"/>
                <a:cs typeface="Calibri"/>
                <a:sym typeface="Calibri"/>
              </a:rPr>
              <a:t>1</a:t>
            </a:r>
            <a:r>
              <a:rPr lang="pt-BR" sz="2400">
                <a:solidFill>
                  <a:schemeClr val="dk1"/>
                </a:solidFill>
                <a:latin typeface="Calibri"/>
                <a:ea typeface="Calibri"/>
                <a:cs typeface="Calibri"/>
                <a:sym typeface="Calibri"/>
              </a:rPr>
              <a:t>111111111</a:t>
            </a:r>
            <a:endParaRPr/>
          </a:p>
          <a:p>
            <a:pPr indent="0" lvl="0" marL="0" marR="0" rtl="0" algn="just">
              <a:lnSpc>
                <a:spcPct val="90000"/>
              </a:lnSpc>
              <a:spcBef>
                <a:spcPts val="1000"/>
              </a:spcBef>
              <a:spcAft>
                <a:spcPts val="0"/>
              </a:spcAft>
              <a:buClr>
                <a:schemeClr val="dk1"/>
              </a:buClr>
              <a:buSzPts val="2400"/>
              <a:buFont typeface="Arial"/>
              <a:buNone/>
            </a:pPr>
            <a:r>
              <a:rPr lang="pt-BR" sz="2400">
                <a:solidFill>
                  <a:schemeClr val="dk1"/>
                </a:solidFill>
                <a:latin typeface="Calibri"/>
                <a:ea typeface="Calibri"/>
                <a:cs typeface="Calibri"/>
                <a:sym typeface="Calibri"/>
              </a:rPr>
              <a:t>11</a:t>
            </a:r>
            <a:r>
              <a:rPr lang="pt-BR" sz="2400">
                <a:solidFill>
                  <a:srgbClr val="FF0000"/>
                </a:solidFill>
                <a:latin typeface="Calibri"/>
                <a:ea typeface="Calibri"/>
                <a:cs typeface="Calibri"/>
                <a:sym typeface="Calibri"/>
              </a:rPr>
              <a:t>1</a:t>
            </a:r>
            <a:r>
              <a:rPr lang="pt-BR" sz="2400">
                <a:solidFill>
                  <a:schemeClr val="dk1"/>
                </a:solidFill>
                <a:latin typeface="Calibri"/>
                <a:ea typeface="Calibri"/>
                <a:cs typeface="Calibri"/>
                <a:sym typeface="Calibri"/>
              </a:rPr>
              <a:t>111111111</a:t>
            </a:r>
            <a:endParaRPr/>
          </a:p>
          <a:p>
            <a:pPr indent="0" lvl="0" marL="0" marR="0" rtl="0" algn="just">
              <a:lnSpc>
                <a:spcPct val="90000"/>
              </a:lnSpc>
              <a:spcBef>
                <a:spcPts val="1000"/>
              </a:spcBef>
              <a:spcAft>
                <a:spcPts val="0"/>
              </a:spcAft>
              <a:buClr>
                <a:schemeClr val="dk1"/>
              </a:buClr>
              <a:buSzPts val="2400"/>
              <a:buFont typeface="Arial"/>
              <a:buNone/>
            </a:pPr>
            <a:r>
              <a:rPr lang="pt-BR" sz="2400">
                <a:solidFill>
                  <a:schemeClr val="dk1"/>
                </a:solidFill>
                <a:latin typeface="Calibri"/>
                <a:ea typeface="Calibri"/>
                <a:cs typeface="Calibri"/>
                <a:sym typeface="Calibri"/>
              </a:rPr>
              <a:t>1</a:t>
            </a:r>
            <a:r>
              <a:rPr lang="pt-BR" sz="2400">
                <a:solidFill>
                  <a:srgbClr val="FF0000"/>
                </a:solidFill>
                <a:latin typeface="Calibri"/>
                <a:ea typeface="Calibri"/>
                <a:cs typeface="Calibri"/>
                <a:sym typeface="Calibri"/>
              </a:rPr>
              <a:t>1</a:t>
            </a:r>
            <a:r>
              <a:rPr lang="pt-BR" sz="2400">
                <a:solidFill>
                  <a:schemeClr val="dk1"/>
                </a:solidFill>
                <a:latin typeface="Calibri"/>
                <a:ea typeface="Calibri"/>
                <a:cs typeface="Calibri"/>
                <a:sym typeface="Calibri"/>
              </a:rPr>
              <a:t>1111111111</a:t>
            </a:r>
            <a:endParaRPr/>
          </a:p>
          <a:p>
            <a:pPr indent="0" lvl="0" marL="0" marR="0" rtl="0" algn="just">
              <a:lnSpc>
                <a:spcPct val="90000"/>
              </a:lnSpc>
              <a:spcBef>
                <a:spcPts val="1000"/>
              </a:spcBef>
              <a:spcAft>
                <a:spcPts val="0"/>
              </a:spcAft>
              <a:buClr>
                <a:schemeClr val="dk1"/>
              </a:buClr>
              <a:buSzPts val="2400"/>
              <a:buFont typeface="Arial"/>
              <a:buNone/>
            </a:pPr>
            <a:r>
              <a:rPr lang="pt-BR" sz="2400">
                <a:solidFill>
                  <a:schemeClr val="dk1"/>
                </a:solidFill>
                <a:latin typeface="Calibri"/>
                <a:ea typeface="Calibri"/>
                <a:cs typeface="Calibri"/>
                <a:sym typeface="Calibri"/>
              </a:rPr>
              <a:t>1</a:t>
            </a:r>
            <a:r>
              <a:rPr lang="pt-BR" sz="2400">
                <a:solidFill>
                  <a:srgbClr val="FF0000"/>
                </a:solidFill>
                <a:latin typeface="Calibri"/>
                <a:ea typeface="Calibri"/>
                <a:cs typeface="Calibri"/>
                <a:sym typeface="Calibri"/>
              </a:rPr>
              <a:t>1</a:t>
            </a:r>
            <a:r>
              <a:rPr lang="pt-BR" sz="2400">
                <a:solidFill>
                  <a:schemeClr val="dk1"/>
                </a:solidFill>
                <a:latin typeface="Calibri"/>
                <a:ea typeface="Calibri"/>
                <a:cs typeface="Calibri"/>
                <a:sym typeface="Calibri"/>
              </a:rPr>
              <a:t>1111111111</a:t>
            </a:r>
            <a:endParaRPr/>
          </a:p>
          <a:p>
            <a:pPr indent="0" lvl="0" marL="0" marR="0" rtl="0" algn="just">
              <a:lnSpc>
                <a:spcPct val="90000"/>
              </a:lnSpc>
              <a:spcBef>
                <a:spcPts val="1000"/>
              </a:spcBef>
              <a:spcAft>
                <a:spcPts val="0"/>
              </a:spcAft>
              <a:buClr>
                <a:srgbClr val="FF0000"/>
              </a:buClr>
              <a:buSzPts val="2400"/>
              <a:buFont typeface="Arial"/>
              <a:buNone/>
            </a:pPr>
            <a:r>
              <a:rPr lang="pt-BR" sz="2400">
                <a:solidFill>
                  <a:srgbClr val="FF0000"/>
                </a:solidFill>
                <a:latin typeface="Calibri"/>
                <a:ea typeface="Calibri"/>
                <a:cs typeface="Calibri"/>
                <a:sym typeface="Calibri"/>
              </a:rPr>
              <a:t>1</a:t>
            </a:r>
            <a:r>
              <a:rPr lang="pt-BR" sz="2400">
                <a:solidFill>
                  <a:schemeClr val="dk1"/>
                </a:solidFill>
                <a:latin typeface="Calibri"/>
                <a:ea typeface="Calibri"/>
                <a:cs typeface="Calibri"/>
                <a:sym typeface="Calibri"/>
              </a:rPr>
              <a:t>11111111111</a:t>
            </a:r>
            <a:endParaRPr/>
          </a:p>
          <a:p>
            <a:pPr indent="0" lvl="0" marL="0" marR="0" rtl="0" algn="just">
              <a:lnSpc>
                <a:spcPct val="90000"/>
              </a:lnSpc>
              <a:spcBef>
                <a:spcPts val="1000"/>
              </a:spcBef>
              <a:spcAft>
                <a:spcPts val="0"/>
              </a:spcAft>
              <a:buClr>
                <a:srgbClr val="FF0000"/>
              </a:buClr>
              <a:buSzPts val="2400"/>
              <a:buFont typeface="Arial"/>
              <a:buNone/>
            </a:pPr>
            <a:r>
              <a:rPr lang="pt-BR" sz="2400">
                <a:solidFill>
                  <a:srgbClr val="FF0000"/>
                </a:solidFill>
                <a:latin typeface="Calibri"/>
                <a:ea typeface="Calibri"/>
                <a:cs typeface="Calibri"/>
                <a:sym typeface="Calibri"/>
              </a:rPr>
              <a:t>1</a:t>
            </a:r>
            <a:r>
              <a:rPr lang="pt-BR" sz="2400">
                <a:solidFill>
                  <a:schemeClr val="dk1"/>
                </a:solidFill>
                <a:latin typeface="Calibri"/>
                <a:ea typeface="Calibri"/>
                <a:cs typeface="Calibri"/>
                <a:sym typeface="Calibri"/>
              </a:rPr>
              <a:t>11111111111</a:t>
            </a:r>
            <a:endParaRPr/>
          </a:p>
          <a:p>
            <a:pPr indent="0" lvl="0" marL="0" marR="0" rtl="0" algn="just">
              <a:lnSpc>
                <a:spcPct val="90000"/>
              </a:lnSpc>
              <a:spcBef>
                <a:spcPts val="1000"/>
              </a:spcBef>
              <a:spcAft>
                <a:spcPts val="0"/>
              </a:spcAft>
              <a:buClr>
                <a:schemeClr val="dk1"/>
              </a:buClr>
              <a:buSzPts val="2400"/>
              <a:buFont typeface="Arial"/>
              <a:buNone/>
            </a:pPr>
            <a:r>
              <a:rPr lang="pt-BR" sz="2400">
                <a:solidFill>
                  <a:schemeClr val="dk1"/>
                </a:solidFill>
                <a:latin typeface="Calibri"/>
                <a:ea typeface="Calibri"/>
                <a:cs typeface="Calibri"/>
                <a:sym typeface="Calibri"/>
              </a:rPr>
              <a:t> F(S) = 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i="1" lang="pt-BR"/>
              <a:t>Aliasing</a:t>
            </a:r>
            <a:endParaRPr i="1"/>
          </a:p>
        </p:txBody>
      </p:sp>
      <p:sp>
        <p:nvSpPr>
          <p:cNvPr id="328" name="Google Shape;328;p27"/>
          <p:cNvSpPr txBox="1"/>
          <p:nvPr>
            <p:ph idx="1" type="body"/>
          </p:nvPr>
        </p:nvSpPr>
        <p:spPr>
          <a:xfrm>
            <a:off x="838200" y="2440529"/>
            <a:ext cx="4097055" cy="1976941"/>
          </a:xfrm>
          <a:prstGeom prst="rect">
            <a:avLst/>
          </a:prstGeom>
          <a:noFill/>
          <a:ln>
            <a:noFill/>
          </a:ln>
        </p:spPr>
        <p:txBody>
          <a:bodyPr anchorCtr="0" anchor="t" bIns="45700" lIns="91425" spcFirstLastPara="1" rIns="91425" wrap="square" tIns="45700">
            <a:normAutofit/>
          </a:bodyPr>
          <a:lstStyle/>
          <a:p>
            <a:pPr indent="-228600" lvl="0" marL="228600" rtl="0" algn="just">
              <a:lnSpc>
                <a:spcPct val="80000"/>
              </a:lnSpc>
              <a:spcBef>
                <a:spcPts val="0"/>
              </a:spcBef>
              <a:spcAft>
                <a:spcPts val="0"/>
              </a:spcAft>
              <a:buClr>
                <a:schemeClr val="dk1"/>
              </a:buClr>
              <a:buSzPts val="2800"/>
              <a:buChar char="•"/>
            </a:pPr>
            <a:r>
              <a:rPr lang="pt-BR"/>
              <a:t>O sinal digitalizado fica completamente diferente do sinal original devido à baixa frequência de amostragem.</a:t>
            </a:r>
            <a:endParaRPr/>
          </a:p>
        </p:txBody>
      </p:sp>
      <p:pic>
        <p:nvPicPr>
          <p:cNvPr id="329" name="Google Shape;329;p27"/>
          <p:cNvPicPr preferRelativeResize="0"/>
          <p:nvPr/>
        </p:nvPicPr>
        <p:blipFill rotWithShape="1">
          <a:blip r:embed="rId3">
            <a:alphaModFix/>
          </a:blip>
          <a:srcRect b="0" l="0" r="0" t="0"/>
          <a:stretch/>
        </p:blipFill>
        <p:spPr>
          <a:xfrm>
            <a:off x="6096000" y="730251"/>
            <a:ext cx="2197100" cy="2286000"/>
          </a:xfrm>
          <a:prstGeom prst="rect">
            <a:avLst/>
          </a:prstGeom>
          <a:noFill/>
          <a:ln>
            <a:noFill/>
          </a:ln>
        </p:spPr>
      </p:pic>
      <p:pic>
        <p:nvPicPr>
          <p:cNvPr id="330" name="Google Shape;330;p27"/>
          <p:cNvPicPr preferRelativeResize="0"/>
          <p:nvPr/>
        </p:nvPicPr>
        <p:blipFill rotWithShape="1">
          <a:blip r:embed="rId4">
            <a:alphaModFix/>
          </a:blip>
          <a:srcRect b="0" l="0" r="0" t="0"/>
          <a:stretch/>
        </p:blipFill>
        <p:spPr>
          <a:xfrm>
            <a:off x="8574559" y="547688"/>
            <a:ext cx="2497782" cy="2286000"/>
          </a:xfrm>
          <a:prstGeom prst="rect">
            <a:avLst/>
          </a:prstGeom>
          <a:noFill/>
          <a:ln>
            <a:noFill/>
          </a:ln>
        </p:spPr>
      </p:pic>
      <p:pic>
        <p:nvPicPr>
          <p:cNvPr id="331" name="Google Shape;331;p27"/>
          <p:cNvPicPr preferRelativeResize="0"/>
          <p:nvPr/>
        </p:nvPicPr>
        <p:blipFill rotWithShape="1">
          <a:blip r:embed="rId5">
            <a:alphaModFix/>
          </a:blip>
          <a:srcRect b="0" l="0" r="0" t="0"/>
          <a:stretch/>
        </p:blipFill>
        <p:spPr>
          <a:xfrm>
            <a:off x="5450359" y="3854449"/>
            <a:ext cx="6248400" cy="2273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Vetorial</a:t>
            </a:r>
            <a:endParaRPr/>
          </a:p>
        </p:txBody>
      </p:sp>
      <p:sp>
        <p:nvSpPr>
          <p:cNvPr id="337" name="Google Shape;337;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Representação de um segmento de reta entre os pontos P</a:t>
            </a:r>
            <a:r>
              <a:rPr lang="pt-BR" sz="2000"/>
              <a:t>1</a:t>
            </a:r>
            <a:r>
              <a:rPr lang="pt-BR"/>
              <a:t> e P</a:t>
            </a:r>
            <a:r>
              <a:rPr lang="pt-BR" sz="2000"/>
              <a:t>2</a:t>
            </a:r>
            <a:r>
              <a:rPr lang="pt-BR"/>
              <a:t> do espaço euclidiano tridimensional.</a:t>
            </a:r>
            <a:endParaRPr/>
          </a:p>
        </p:txBody>
      </p:sp>
      <p:pic>
        <p:nvPicPr>
          <p:cNvPr id="338" name="Google Shape;338;p28"/>
          <p:cNvPicPr preferRelativeResize="0"/>
          <p:nvPr/>
        </p:nvPicPr>
        <p:blipFill rotWithShape="1">
          <a:blip r:embed="rId3">
            <a:alphaModFix/>
          </a:blip>
          <a:srcRect b="0" l="0" r="0" t="0"/>
          <a:stretch/>
        </p:blipFill>
        <p:spPr>
          <a:xfrm>
            <a:off x="1446973" y="4001294"/>
            <a:ext cx="4328613" cy="530550"/>
          </a:xfrm>
          <a:prstGeom prst="rect">
            <a:avLst/>
          </a:prstGeom>
          <a:noFill/>
          <a:ln>
            <a:noFill/>
          </a:ln>
        </p:spPr>
      </p:pic>
      <p:pic>
        <p:nvPicPr>
          <p:cNvPr id="339" name="Google Shape;339;p28"/>
          <p:cNvPicPr preferRelativeResize="0"/>
          <p:nvPr/>
        </p:nvPicPr>
        <p:blipFill rotWithShape="1">
          <a:blip r:embed="rId4">
            <a:alphaModFix/>
          </a:blip>
          <a:srcRect b="0" l="0" r="0" t="0"/>
          <a:stretch/>
        </p:blipFill>
        <p:spPr>
          <a:xfrm>
            <a:off x="6384359" y="2496426"/>
            <a:ext cx="4865443" cy="39072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de Dados em Computação Gráfica Gerativa</a:t>
            </a:r>
            <a:endParaRPr/>
          </a:p>
        </p:txBody>
      </p:sp>
      <p:sp>
        <p:nvSpPr>
          <p:cNvPr id="345" name="Google Shape;345;p29"/>
          <p:cNvSpPr txBox="1"/>
          <p:nvPr>
            <p:ph idx="1" type="body"/>
          </p:nvPr>
        </p:nvSpPr>
        <p:spPr>
          <a:xfrm>
            <a:off x="838200" y="1825625"/>
            <a:ext cx="10515600" cy="1603375"/>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lang="pt-BR"/>
              <a:t>No processo inicial de renderização, há uma combinação de dados matriciais com dados vetoriais (com predominância de dados matriciais).</a:t>
            </a:r>
            <a:endParaRPr/>
          </a:p>
          <a:p>
            <a:pPr indent="-228600" lvl="0" marL="228600" rtl="0" algn="l">
              <a:lnSpc>
                <a:spcPct val="80000"/>
              </a:lnSpc>
              <a:spcBef>
                <a:spcPts val="1000"/>
              </a:spcBef>
              <a:spcAft>
                <a:spcPts val="0"/>
              </a:spcAft>
              <a:buClr>
                <a:schemeClr val="dk1"/>
              </a:buClr>
              <a:buSzPts val="2800"/>
              <a:buChar char="•"/>
            </a:pPr>
            <a:r>
              <a:rPr lang="pt-BR"/>
              <a:t>No processo final, há a predominância de dados matriciais.</a:t>
            </a:r>
            <a:endParaRPr/>
          </a:p>
        </p:txBody>
      </p:sp>
      <p:sp>
        <p:nvSpPr>
          <p:cNvPr id="346" name="Google Shape;346;p29"/>
          <p:cNvSpPr txBox="1"/>
          <p:nvPr/>
        </p:nvSpPr>
        <p:spPr>
          <a:xfrm>
            <a:off x="2955073" y="3724508"/>
            <a:ext cx="5285678" cy="646331"/>
          </a:xfrm>
          <a:prstGeom prst="rect">
            <a:avLst/>
          </a:prstGeom>
          <a:gradFill>
            <a:gsLst>
              <a:gs pos="0">
                <a:srgbClr val="9A9A9A"/>
              </a:gs>
              <a:gs pos="50000">
                <a:srgbClr val="8D8D8D"/>
              </a:gs>
              <a:gs pos="100000">
                <a:srgbClr val="787878"/>
              </a:gs>
            </a:gsLst>
            <a:lin ang="5400000" scaled="0"/>
          </a:gradFill>
          <a:ln cap="flat" cmpd="sng" w="9525">
            <a:solidFill>
              <a:schemeClr val="dk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800">
                <a:solidFill>
                  <a:schemeClr val="dk1"/>
                </a:solidFill>
                <a:latin typeface="Calibri"/>
                <a:ea typeface="Calibri"/>
                <a:cs typeface="Calibri"/>
                <a:sym typeface="Calibri"/>
              </a:rPr>
              <a:t>DADOS GEOMÉTRICOS + ATRIBUTOS + TEXTURAS  </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29"/>
          <p:cNvSpPr txBox="1"/>
          <p:nvPr/>
        </p:nvSpPr>
        <p:spPr>
          <a:xfrm>
            <a:off x="2962509" y="4666347"/>
            <a:ext cx="5285678" cy="369332"/>
          </a:xfrm>
          <a:prstGeom prst="rect">
            <a:avLst/>
          </a:prstGeom>
          <a:gradFill>
            <a:gsLst>
              <a:gs pos="0">
                <a:srgbClr val="4B732F"/>
              </a:gs>
              <a:gs pos="48000">
                <a:srgbClr val="73B148"/>
              </a:gs>
              <a:gs pos="100000">
                <a:srgbClr val="A8D08C"/>
              </a:gs>
            </a:gsLst>
            <a:lin ang="16200000" scaled="0"/>
          </a:gra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800">
                <a:solidFill>
                  <a:schemeClr val="lt1"/>
                </a:solidFill>
                <a:latin typeface="Calibri"/>
                <a:ea typeface="Calibri"/>
                <a:cs typeface="Calibri"/>
                <a:sym typeface="Calibri"/>
              </a:rPr>
              <a:t>RENDERIZAÇÃO</a:t>
            </a:r>
            <a:endParaRPr/>
          </a:p>
        </p:txBody>
      </p:sp>
      <p:cxnSp>
        <p:nvCxnSpPr>
          <p:cNvPr id="348" name="Google Shape;348;p29"/>
          <p:cNvCxnSpPr>
            <a:stCxn id="346" idx="2"/>
            <a:endCxn id="347" idx="0"/>
          </p:cNvCxnSpPr>
          <p:nvPr/>
        </p:nvCxnSpPr>
        <p:spPr>
          <a:xfrm>
            <a:off x="5597912" y="4370839"/>
            <a:ext cx="7500" cy="295500"/>
          </a:xfrm>
          <a:prstGeom prst="straightConnector1">
            <a:avLst/>
          </a:prstGeom>
          <a:noFill/>
          <a:ln cap="flat" cmpd="sng" w="19050">
            <a:solidFill>
              <a:schemeClr val="dk1"/>
            </a:solidFill>
            <a:prstDash val="solid"/>
            <a:miter lim="800000"/>
            <a:headEnd len="sm" w="sm" type="none"/>
            <a:tailEnd len="med" w="med" type="triangle"/>
          </a:ln>
        </p:spPr>
      </p:cxnSp>
      <p:sp>
        <p:nvSpPr>
          <p:cNvPr id="349" name="Google Shape;349;p29"/>
          <p:cNvSpPr txBox="1"/>
          <p:nvPr/>
        </p:nvSpPr>
        <p:spPr>
          <a:xfrm>
            <a:off x="2955073" y="5355211"/>
            <a:ext cx="5285678" cy="369332"/>
          </a:xfrm>
          <a:prstGeom prst="rect">
            <a:avLst/>
          </a:prstGeom>
          <a:gradFill>
            <a:gsLst>
              <a:gs pos="0">
                <a:srgbClr val="B0500F"/>
              </a:gs>
              <a:gs pos="48000">
                <a:srgbClr val="ED8037"/>
              </a:gs>
              <a:gs pos="100000">
                <a:srgbClr val="F4B081"/>
              </a:gs>
            </a:gsLst>
            <a:lin ang="16200000" scaled="0"/>
          </a:gra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1800">
                <a:solidFill>
                  <a:schemeClr val="lt1"/>
                </a:solidFill>
                <a:latin typeface="Calibri"/>
                <a:ea typeface="Calibri"/>
                <a:cs typeface="Calibri"/>
                <a:sym typeface="Calibri"/>
              </a:rPr>
              <a:t>PRODUTO FINAL (IMAGEM OU VÍDEO OU MULTIMEDIA</a:t>
            </a:r>
            <a:endParaRPr/>
          </a:p>
        </p:txBody>
      </p:sp>
      <p:cxnSp>
        <p:nvCxnSpPr>
          <p:cNvPr id="350" name="Google Shape;350;p29"/>
          <p:cNvCxnSpPr>
            <a:endCxn id="349" idx="0"/>
          </p:cNvCxnSpPr>
          <p:nvPr/>
        </p:nvCxnSpPr>
        <p:spPr>
          <a:xfrm flipH="1">
            <a:off x="5597912" y="5017111"/>
            <a:ext cx="7500" cy="338100"/>
          </a:xfrm>
          <a:prstGeom prst="straightConnector1">
            <a:avLst/>
          </a:prstGeom>
          <a:noFill/>
          <a:ln cap="flat" cmpd="sng" w="19050">
            <a:solidFill>
              <a:schemeClr val="dk1"/>
            </a:solidFill>
            <a:prstDash val="solid"/>
            <a:miter lim="800000"/>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Modelagem</a:t>
            </a:r>
            <a:endParaRPr/>
          </a:p>
        </p:txBody>
      </p:sp>
      <p:sp>
        <p:nvSpPr>
          <p:cNvPr id="356" name="Google Shape;356;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Medicina (Protéses, Diagnóstico e Ensino)</a:t>
            </a:r>
            <a:endParaRPr/>
          </a:p>
          <a:p>
            <a:pPr indent="-228600" lvl="0" marL="228600" rtl="0" algn="l">
              <a:lnSpc>
                <a:spcPct val="90000"/>
              </a:lnSpc>
              <a:spcBef>
                <a:spcPts val="1000"/>
              </a:spcBef>
              <a:spcAft>
                <a:spcPts val="0"/>
              </a:spcAft>
              <a:buClr>
                <a:schemeClr val="dk1"/>
              </a:buClr>
              <a:buSzPts val="2800"/>
              <a:buChar char="•"/>
            </a:pPr>
            <a:r>
              <a:rPr lang="pt-BR"/>
              <a:t>Garantir a precisão de projetos na indústria</a:t>
            </a:r>
            <a:endParaRPr/>
          </a:p>
          <a:p>
            <a:pPr indent="-228600" lvl="0" marL="228600" rtl="0" algn="l">
              <a:lnSpc>
                <a:spcPct val="90000"/>
              </a:lnSpc>
              <a:spcBef>
                <a:spcPts val="1000"/>
              </a:spcBef>
              <a:spcAft>
                <a:spcPts val="0"/>
              </a:spcAft>
              <a:buClr>
                <a:schemeClr val="dk1"/>
              </a:buClr>
              <a:buSzPts val="2800"/>
              <a:buChar char="•"/>
            </a:pPr>
            <a:r>
              <a:rPr lang="pt-BR"/>
              <a:t>Entretenimento (Criar personagens e cenários virtuais)</a:t>
            </a:r>
            <a:endParaRPr/>
          </a:p>
        </p:txBody>
      </p:sp>
      <p:pic>
        <p:nvPicPr>
          <p:cNvPr id="357" name="Google Shape;357;p30"/>
          <p:cNvPicPr preferRelativeResize="0"/>
          <p:nvPr/>
        </p:nvPicPr>
        <p:blipFill rotWithShape="1">
          <a:blip r:embed="rId3">
            <a:alphaModFix/>
          </a:blip>
          <a:srcRect b="0" l="0" r="0" t="0"/>
          <a:stretch/>
        </p:blipFill>
        <p:spPr>
          <a:xfrm>
            <a:off x="4081036" y="3429000"/>
            <a:ext cx="4029927" cy="30224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Introdução</a:t>
            </a:r>
            <a:endParaRPr/>
          </a:p>
        </p:txBody>
      </p:sp>
      <p:sp>
        <p:nvSpPr>
          <p:cNvPr id="363" name="Google Shape;363;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Uma cabeça humana com riqueza de detalhes terá, no mínimo 300.000 polígonos</a:t>
            </a:r>
            <a:endParaRPr/>
          </a:p>
          <a:p>
            <a:pPr indent="-228600" lvl="0" marL="228600" rtl="0" algn="l">
              <a:lnSpc>
                <a:spcPct val="90000"/>
              </a:lnSpc>
              <a:spcBef>
                <a:spcPts val="1000"/>
              </a:spcBef>
              <a:spcAft>
                <a:spcPts val="0"/>
              </a:spcAft>
              <a:buClr>
                <a:schemeClr val="dk1"/>
              </a:buClr>
              <a:buSzPts val="2800"/>
              <a:buChar char="•"/>
            </a:pPr>
            <a:r>
              <a:rPr lang="pt-BR"/>
              <a:t>Como representar as expressões faciais?</a:t>
            </a:r>
            <a:endParaRPr/>
          </a:p>
          <a:p>
            <a:pPr indent="-228600" lvl="1" marL="685800" rtl="0" algn="l">
              <a:lnSpc>
                <a:spcPct val="90000"/>
              </a:lnSpc>
              <a:spcBef>
                <a:spcPts val="500"/>
              </a:spcBef>
              <a:spcAft>
                <a:spcPts val="0"/>
              </a:spcAft>
              <a:buClr>
                <a:schemeClr val="dk1"/>
              </a:buClr>
              <a:buSzPts val="2400"/>
              <a:buChar char="•"/>
            </a:pPr>
            <a:r>
              <a:rPr lang="pt-BR"/>
              <a:t>Realismo</a:t>
            </a:r>
            <a:endParaRPr/>
          </a:p>
          <a:p>
            <a:pPr indent="-228600" lvl="1" marL="685800" rtl="0" algn="l">
              <a:lnSpc>
                <a:spcPct val="90000"/>
              </a:lnSpc>
              <a:spcBef>
                <a:spcPts val="500"/>
              </a:spcBef>
              <a:spcAft>
                <a:spcPts val="0"/>
              </a:spcAft>
              <a:buClr>
                <a:schemeClr val="dk1"/>
              </a:buClr>
              <a:buSzPts val="2400"/>
              <a:buChar char="•"/>
            </a:pPr>
            <a:r>
              <a:rPr lang="pt-BR"/>
              <a:t>Custo de renderização</a:t>
            </a:r>
            <a:endParaRPr/>
          </a:p>
          <a:p>
            <a:pPr indent="-228600" lvl="1" marL="685800" rtl="0" algn="l">
              <a:lnSpc>
                <a:spcPct val="90000"/>
              </a:lnSpc>
              <a:spcBef>
                <a:spcPts val="500"/>
              </a:spcBef>
              <a:spcAft>
                <a:spcPts val="0"/>
              </a:spcAft>
              <a:buClr>
                <a:schemeClr val="dk1"/>
              </a:buClr>
              <a:buSzPts val="2400"/>
              <a:buChar char="•"/>
            </a:pPr>
            <a:r>
              <a:rPr lang="pt-BR"/>
              <a:t>Tempo computacional</a:t>
            </a:r>
            <a:endParaRPr/>
          </a:p>
          <a:p>
            <a:pPr indent="-228600" lvl="0" marL="228600" rtl="0" algn="l">
              <a:lnSpc>
                <a:spcPct val="90000"/>
              </a:lnSpc>
              <a:spcBef>
                <a:spcPts val="1000"/>
              </a:spcBef>
              <a:spcAft>
                <a:spcPts val="0"/>
              </a:spcAft>
              <a:buClr>
                <a:schemeClr val="dk1"/>
              </a:buClr>
              <a:buSzPts val="2800"/>
              <a:buChar char="•"/>
            </a:pPr>
            <a:r>
              <a:rPr lang="pt-BR"/>
              <a:t>Nesta aula iremos estudar os princípios básicos de representação de dados de sólidos em computação gráfica.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Áreas</a:t>
            </a:r>
            <a:endParaRPr/>
          </a:p>
        </p:txBody>
      </p:sp>
      <p:sp>
        <p:nvSpPr>
          <p:cNvPr id="109" name="Google Shape;109;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Síntese de Imagens (Computação Gráfica Gerativa)</a:t>
            </a:r>
            <a:endParaRPr/>
          </a:p>
          <a:p>
            <a:pPr indent="-228600" lvl="1" marL="685800" rtl="0" algn="l">
              <a:lnSpc>
                <a:spcPct val="90000"/>
              </a:lnSpc>
              <a:spcBef>
                <a:spcPts val="500"/>
              </a:spcBef>
              <a:spcAft>
                <a:spcPts val="0"/>
              </a:spcAft>
              <a:buClr>
                <a:schemeClr val="dk1"/>
              </a:buClr>
              <a:buSzPts val="2400"/>
              <a:buChar char="•"/>
            </a:pPr>
            <a:r>
              <a:rPr lang="pt-BR"/>
              <a:t>Tipos de dados na forma vetorial</a:t>
            </a:r>
            <a:endParaRPr/>
          </a:p>
          <a:p>
            <a:pPr indent="-228600" lvl="0" marL="228600" rtl="0" algn="l">
              <a:lnSpc>
                <a:spcPct val="90000"/>
              </a:lnSpc>
              <a:spcBef>
                <a:spcPts val="1000"/>
              </a:spcBef>
              <a:spcAft>
                <a:spcPts val="0"/>
              </a:spcAft>
              <a:buClr>
                <a:schemeClr val="dk1"/>
              </a:buClr>
              <a:buSzPts val="2800"/>
              <a:buChar char="•"/>
            </a:pPr>
            <a:r>
              <a:rPr lang="pt-BR"/>
              <a:t>Análise de Imagens</a:t>
            </a:r>
            <a:endParaRPr/>
          </a:p>
          <a:p>
            <a:pPr indent="-228600" lvl="1" marL="685800" rtl="0" algn="l">
              <a:lnSpc>
                <a:spcPct val="90000"/>
              </a:lnSpc>
              <a:spcBef>
                <a:spcPts val="500"/>
              </a:spcBef>
              <a:spcAft>
                <a:spcPts val="0"/>
              </a:spcAft>
              <a:buClr>
                <a:schemeClr val="dk1"/>
              </a:buClr>
              <a:buSzPts val="2400"/>
              <a:buChar char="•"/>
            </a:pPr>
            <a:r>
              <a:rPr lang="pt-BR"/>
              <a:t>Dados matriciais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Introdução</a:t>
            </a:r>
            <a:endParaRPr/>
          </a:p>
        </p:txBody>
      </p:sp>
      <p:sp>
        <p:nvSpPr>
          <p:cNvPr id="369" name="Google Shape;369;p32"/>
          <p:cNvSpPr txBox="1"/>
          <p:nvPr>
            <p:ph idx="1" type="body"/>
          </p:nvPr>
        </p:nvSpPr>
        <p:spPr>
          <a:xfrm>
            <a:off x="838200" y="1526904"/>
            <a:ext cx="2663283"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80000"/>
              </a:lnSpc>
              <a:spcBef>
                <a:spcPts val="0"/>
              </a:spcBef>
              <a:spcAft>
                <a:spcPts val="0"/>
              </a:spcAft>
              <a:buClr>
                <a:schemeClr val="dk1"/>
              </a:buClr>
              <a:buSzPts val="2800"/>
              <a:buChar char="•"/>
            </a:pPr>
            <a:r>
              <a:rPr lang="pt-BR"/>
              <a:t>Uma cabeça humana com riqueza de detalhes terá, no mínimo 300.000 polígonos.</a:t>
            </a:r>
            <a:endParaRPr/>
          </a:p>
          <a:p>
            <a:pPr indent="-228600" lvl="0" marL="228600" rtl="0" algn="l">
              <a:lnSpc>
                <a:spcPct val="80000"/>
              </a:lnSpc>
              <a:spcBef>
                <a:spcPts val="1000"/>
              </a:spcBef>
              <a:spcAft>
                <a:spcPts val="0"/>
              </a:spcAft>
              <a:buClr>
                <a:schemeClr val="dk1"/>
              </a:buClr>
              <a:buSzPts val="2800"/>
              <a:buChar char="•"/>
            </a:pPr>
            <a:r>
              <a:rPr lang="pt-BR"/>
              <a:t>Uma face com 17 milhões de polígonos (Fonte: Cicero Moraes)</a:t>
            </a:r>
            <a:endParaRPr/>
          </a:p>
        </p:txBody>
      </p:sp>
      <p:pic>
        <p:nvPicPr>
          <p:cNvPr id="370" name="Google Shape;370;p32"/>
          <p:cNvPicPr preferRelativeResize="0"/>
          <p:nvPr/>
        </p:nvPicPr>
        <p:blipFill rotWithShape="1">
          <a:blip r:embed="rId3">
            <a:alphaModFix/>
          </a:blip>
          <a:srcRect b="0" l="0" r="0" t="0"/>
          <a:stretch/>
        </p:blipFill>
        <p:spPr>
          <a:xfrm>
            <a:off x="4031165" y="1341546"/>
            <a:ext cx="7242718" cy="445133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Introdução</a:t>
            </a:r>
            <a:endParaRPr/>
          </a:p>
        </p:txBody>
      </p:sp>
      <p:sp>
        <p:nvSpPr>
          <p:cNvPr id="376" name="Google Shape;376;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Pivô (Sistema de Referência do Objeto)</a:t>
            </a:r>
            <a:endParaRPr/>
          </a:p>
        </p:txBody>
      </p:sp>
      <p:pic>
        <p:nvPicPr>
          <p:cNvPr id="377" name="Google Shape;377;p33"/>
          <p:cNvPicPr preferRelativeResize="0"/>
          <p:nvPr/>
        </p:nvPicPr>
        <p:blipFill rotWithShape="1">
          <a:blip r:embed="rId3">
            <a:alphaModFix/>
          </a:blip>
          <a:srcRect b="0" l="0" r="0" t="0"/>
          <a:stretch/>
        </p:blipFill>
        <p:spPr>
          <a:xfrm>
            <a:off x="2628984" y="2379941"/>
            <a:ext cx="5048961" cy="4152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Sólidos</a:t>
            </a:r>
            <a:endParaRPr/>
          </a:p>
        </p:txBody>
      </p:sp>
      <p:sp>
        <p:nvSpPr>
          <p:cNvPr id="383" name="Google Shape;383;p34"/>
          <p:cNvSpPr txBox="1"/>
          <p:nvPr>
            <p:ph idx="1" type="body"/>
          </p:nvPr>
        </p:nvSpPr>
        <p:spPr>
          <a:xfrm>
            <a:off x="838200" y="1825625"/>
            <a:ext cx="10515600" cy="4351338"/>
          </a:xfrm>
          <a:prstGeom prst="rect">
            <a:avLst/>
          </a:prstGeom>
          <a:blipFill rotWithShape="1">
            <a:blip r:embed="rId3">
              <a:alphaModFix/>
            </a:blip>
            <a:stretch>
              <a:fillRect b="0" l="-1041" r="-1680" t="-2240"/>
            </a:stretch>
          </a:blip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rPr lang="pt-BR"/>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Sólidos</a:t>
            </a:r>
            <a:endParaRPr/>
          </a:p>
        </p:txBody>
      </p:sp>
      <p:sp>
        <p:nvSpPr>
          <p:cNvPr id="389" name="Google Shape;389;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Um objeto é fechado se possui todos os seus pontos de contorno</a:t>
            </a:r>
            <a:endParaRPr/>
          </a:p>
          <a:p>
            <a:pPr indent="-228600" lvl="0" marL="228600" rtl="0" algn="l">
              <a:lnSpc>
                <a:spcPct val="90000"/>
              </a:lnSpc>
              <a:spcBef>
                <a:spcPts val="1000"/>
              </a:spcBef>
              <a:spcAft>
                <a:spcPts val="0"/>
              </a:spcAft>
              <a:buClr>
                <a:schemeClr val="dk1"/>
              </a:buClr>
              <a:buSzPts val="2800"/>
              <a:buChar char="•"/>
            </a:pPr>
            <a:r>
              <a:rPr lang="pt-BR"/>
              <a:t>Limitado está associado à ideia de não ter alguma dimensão infinita.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Sólidos Realizáveis</a:t>
            </a:r>
            <a:endParaRPr/>
          </a:p>
        </p:txBody>
      </p:sp>
      <p:sp>
        <p:nvSpPr>
          <p:cNvPr id="395" name="Google Shape;395;p36"/>
          <p:cNvSpPr txBox="1"/>
          <p:nvPr>
            <p:ph idx="1" type="body"/>
          </p:nvPr>
        </p:nvSpPr>
        <p:spPr>
          <a:xfrm>
            <a:off x="838200" y="1488350"/>
            <a:ext cx="10515600" cy="4881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pt-BR"/>
              <a:t>Rigidez: </a:t>
            </a:r>
            <a:r>
              <a:rPr lang="pt-BR"/>
              <a:t>forma invariante no caso de mudança de posição.</a:t>
            </a:r>
            <a:endParaRPr/>
          </a:p>
          <a:p>
            <a:pPr indent="-228600" lvl="0" marL="228600" rtl="0" algn="l">
              <a:lnSpc>
                <a:spcPct val="90000"/>
              </a:lnSpc>
              <a:spcBef>
                <a:spcPts val="1000"/>
              </a:spcBef>
              <a:spcAft>
                <a:spcPts val="0"/>
              </a:spcAft>
              <a:buClr>
                <a:schemeClr val="dk1"/>
              </a:buClr>
              <a:buSzPts val="2800"/>
              <a:buChar char="•"/>
            </a:pPr>
            <a:r>
              <a:rPr b="1" lang="pt-BR"/>
              <a:t>Finitude: </a:t>
            </a:r>
            <a:r>
              <a:rPr lang="pt-BR"/>
              <a:t>dimensões finitas, limitado no espaço.</a:t>
            </a:r>
            <a:endParaRPr/>
          </a:p>
          <a:p>
            <a:pPr indent="-228600" lvl="0" marL="228600" rtl="0" algn="l">
              <a:lnSpc>
                <a:spcPct val="90000"/>
              </a:lnSpc>
              <a:spcBef>
                <a:spcPts val="1000"/>
              </a:spcBef>
              <a:spcAft>
                <a:spcPts val="0"/>
              </a:spcAft>
              <a:buClr>
                <a:schemeClr val="dk1"/>
              </a:buClr>
              <a:buSzPts val="2800"/>
              <a:buChar char="•"/>
            </a:pPr>
            <a:r>
              <a:rPr b="1" lang="pt-BR"/>
              <a:t>Homogeneidade: </a:t>
            </a:r>
            <a:r>
              <a:rPr lang="pt-BR"/>
              <a:t>mesmas propriedades nos pontos interiores.</a:t>
            </a:r>
            <a:endParaRPr/>
          </a:p>
          <a:p>
            <a:pPr indent="-228600" lvl="0" marL="228600" rtl="0" algn="l">
              <a:lnSpc>
                <a:spcPct val="90000"/>
              </a:lnSpc>
              <a:spcBef>
                <a:spcPts val="1000"/>
              </a:spcBef>
              <a:spcAft>
                <a:spcPts val="0"/>
              </a:spcAft>
              <a:buClr>
                <a:schemeClr val="dk1"/>
              </a:buClr>
              <a:buSzPts val="2800"/>
              <a:buChar char="•"/>
            </a:pPr>
            <a:r>
              <a:rPr b="1" lang="pt-BR"/>
              <a:t>Determinismo de limites: </a:t>
            </a:r>
            <a:r>
              <a:rPr lang="pt-BR"/>
              <a:t>possível descrever o limite, o interior e o exterior do objeto.</a:t>
            </a:r>
            <a:endParaRPr/>
          </a:p>
          <a:p>
            <a:pPr indent="-228600" lvl="0" marL="228600" rtl="0" algn="l">
              <a:lnSpc>
                <a:spcPct val="90000"/>
              </a:lnSpc>
              <a:spcBef>
                <a:spcPts val="1000"/>
              </a:spcBef>
              <a:spcAft>
                <a:spcPts val="0"/>
              </a:spcAft>
              <a:buClr>
                <a:schemeClr val="dk1"/>
              </a:buClr>
              <a:buSzPts val="2800"/>
              <a:buChar char="•"/>
            </a:pPr>
            <a:r>
              <a:rPr b="1" lang="pt-BR"/>
              <a:t>Descritibilidade: </a:t>
            </a:r>
            <a:r>
              <a:rPr lang="pt-BR"/>
              <a:t>pode ser descrito por um conjunto finito de propriedades físicas, químicas, etc.</a:t>
            </a:r>
            <a:endParaRPr/>
          </a:p>
          <a:p>
            <a:pPr indent="-228600" lvl="0" marL="228600" rtl="0" algn="l">
              <a:lnSpc>
                <a:spcPct val="90000"/>
              </a:lnSpc>
              <a:spcBef>
                <a:spcPts val="1000"/>
              </a:spcBef>
              <a:spcAft>
                <a:spcPts val="0"/>
              </a:spcAft>
              <a:buClr>
                <a:schemeClr val="dk1"/>
              </a:buClr>
              <a:buSzPts val="2800"/>
              <a:buChar char="•"/>
            </a:pPr>
            <a:r>
              <a:rPr b="1" lang="pt-BR"/>
              <a:t>Fechamento sobre operações: </a:t>
            </a:r>
            <a:r>
              <a:rPr lang="pt-BR"/>
              <a:t>resultado de operações geométricas deve resultar em um sólido válido.</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pt-BR"/>
              <a:t>Formas de Representação</a:t>
            </a:r>
            <a:endParaRPr/>
          </a:p>
        </p:txBody>
      </p:sp>
      <p:sp>
        <p:nvSpPr>
          <p:cNvPr id="401" name="Google Shape;401;p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888888"/>
              </a:buClr>
              <a:buSzPts val="2400"/>
              <a:buNone/>
            </a:pPr>
            <a:r>
              <a:rPr lang="pt-BR"/>
              <a:t>Já que sabemos definir os sólidos, como podemos representa-los?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Formas de Representação</a:t>
            </a:r>
            <a:endParaRPr/>
          </a:p>
        </p:txBody>
      </p:sp>
      <p:sp>
        <p:nvSpPr>
          <p:cNvPr id="407" name="Google Shape;407;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Propriedades desejadas</a:t>
            </a:r>
            <a:endParaRPr/>
          </a:p>
          <a:p>
            <a:pPr indent="-228600" lvl="1" marL="685800" rtl="0" algn="l">
              <a:lnSpc>
                <a:spcPct val="90000"/>
              </a:lnSpc>
              <a:spcBef>
                <a:spcPts val="500"/>
              </a:spcBef>
              <a:spcAft>
                <a:spcPts val="0"/>
              </a:spcAft>
              <a:buClr>
                <a:schemeClr val="dk1"/>
              </a:buClr>
              <a:buSzPts val="2400"/>
              <a:buChar char="•"/>
            </a:pPr>
            <a:r>
              <a:rPr lang="pt-BR"/>
              <a:t>Validade </a:t>
            </a:r>
            <a:endParaRPr/>
          </a:p>
          <a:p>
            <a:pPr indent="-228600" lvl="1" marL="685800" rtl="0" algn="l">
              <a:lnSpc>
                <a:spcPct val="90000"/>
              </a:lnSpc>
              <a:spcBef>
                <a:spcPts val="500"/>
              </a:spcBef>
              <a:spcAft>
                <a:spcPts val="0"/>
              </a:spcAft>
              <a:buClr>
                <a:schemeClr val="dk1"/>
              </a:buClr>
              <a:buSzPts val="2400"/>
              <a:buChar char="•"/>
            </a:pPr>
            <a:r>
              <a:rPr lang="pt-BR"/>
              <a:t>Unicidade (um sólido ter apenas um modelo)</a:t>
            </a:r>
            <a:endParaRPr/>
          </a:p>
          <a:p>
            <a:pPr indent="-228600" lvl="1" marL="685800" rtl="0" algn="l">
              <a:lnSpc>
                <a:spcPct val="90000"/>
              </a:lnSpc>
              <a:spcBef>
                <a:spcPts val="500"/>
              </a:spcBef>
              <a:spcAft>
                <a:spcPts val="0"/>
              </a:spcAft>
              <a:buClr>
                <a:schemeClr val="dk1"/>
              </a:buClr>
              <a:buSzPts val="2400"/>
              <a:buChar char="•"/>
            </a:pPr>
            <a:r>
              <a:rPr lang="pt-BR"/>
              <a:t>Não ambiguidade (cada modelo deve corresponder a apenas um sólido válido)</a:t>
            </a:r>
            <a:endParaRPr/>
          </a:p>
          <a:p>
            <a:pPr indent="-228600" lvl="1" marL="685800" rtl="0" algn="l">
              <a:lnSpc>
                <a:spcPct val="90000"/>
              </a:lnSpc>
              <a:spcBef>
                <a:spcPts val="500"/>
              </a:spcBef>
              <a:spcAft>
                <a:spcPts val="0"/>
              </a:spcAft>
              <a:buClr>
                <a:schemeClr val="dk1"/>
              </a:buClr>
              <a:buSzPts val="2400"/>
              <a:buChar char="•"/>
            </a:pPr>
            <a:r>
              <a:rPr lang="pt-BR"/>
              <a:t>Completude</a:t>
            </a:r>
            <a:endParaRPr/>
          </a:p>
          <a:p>
            <a:pPr indent="-228600" lvl="1" marL="685800" rtl="0" algn="l">
              <a:lnSpc>
                <a:spcPct val="90000"/>
              </a:lnSpc>
              <a:spcBef>
                <a:spcPts val="500"/>
              </a:spcBef>
              <a:spcAft>
                <a:spcPts val="0"/>
              </a:spcAft>
              <a:buClr>
                <a:schemeClr val="dk1"/>
              </a:buClr>
              <a:buSzPts val="2400"/>
              <a:buChar char="•"/>
            </a:pPr>
            <a:r>
              <a:rPr lang="pt-BR"/>
              <a:t>Concisão</a:t>
            </a:r>
            <a:endParaRPr/>
          </a:p>
          <a:p>
            <a:pPr indent="-228600" lvl="1" marL="685800" rtl="0" algn="l">
              <a:lnSpc>
                <a:spcPct val="90000"/>
              </a:lnSpc>
              <a:spcBef>
                <a:spcPts val="500"/>
              </a:spcBef>
              <a:spcAft>
                <a:spcPts val="0"/>
              </a:spcAft>
              <a:buClr>
                <a:schemeClr val="dk1"/>
              </a:buClr>
              <a:buSzPts val="2400"/>
              <a:buChar char="•"/>
            </a:pPr>
            <a:r>
              <a:rPr lang="pt-BR"/>
              <a:t>Simplicidade</a:t>
            </a:r>
            <a:endParaRPr/>
          </a:p>
          <a:p>
            <a:pPr indent="-228600" lvl="1" marL="685800" rtl="0" algn="l">
              <a:lnSpc>
                <a:spcPct val="90000"/>
              </a:lnSpc>
              <a:spcBef>
                <a:spcPts val="500"/>
              </a:spcBef>
              <a:spcAft>
                <a:spcPts val="0"/>
              </a:spcAft>
              <a:buClr>
                <a:schemeClr val="dk1"/>
              </a:buClr>
              <a:buSzPts val="2400"/>
              <a:buChar char="•"/>
            </a:pPr>
            <a:r>
              <a:rPr lang="pt-BR"/>
              <a:t>Eficiência</a:t>
            </a:r>
            <a:endParaRPr/>
          </a:p>
          <a:p>
            <a:pPr indent="-228600" lvl="1" marL="685800" rtl="0" algn="l">
              <a:lnSpc>
                <a:spcPct val="90000"/>
              </a:lnSpc>
              <a:spcBef>
                <a:spcPts val="500"/>
              </a:spcBef>
              <a:spcAft>
                <a:spcPts val="0"/>
              </a:spcAft>
              <a:buClr>
                <a:schemeClr val="dk1"/>
              </a:buClr>
              <a:buSzPts val="2400"/>
              <a:buChar char="•"/>
            </a:pPr>
            <a:r>
              <a:rPr lang="pt-BR"/>
              <a:t>Fechamento sobre operações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Formas de Representação</a:t>
            </a:r>
            <a:endParaRPr/>
          </a:p>
        </p:txBody>
      </p:sp>
      <p:sp>
        <p:nvSpPr>
          <p:cNvPr id="413" name="Google Shape;413;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Representação por Superfícies Limitantes</a:t>
            </a:r>
            <a:endParaRPr/>
          </a:p>
          <a:p>
            <a:pPr indent="-228600" lvl="0" marL="228600" rtl="0" algn="l">
              <a:lnSpc>
                <a:spcPct val="90000"/>
              </a:lnSpc>
              <a:spcBef>
                <a:spcPts val="1000"/>
              </a:spcBef>
              <a:spcAft>
                <a:spcPts val="0"/>
              </a:spcAft>
              <a:buClr>
                <a:schemeClr val="dk1"/>
              </a:buClr>
              <a:buSzPts val="2800"/>
              <a:buChar char="•"/>
            </a:pPr>
            <a:r>
              <a:rPr lang="pt-BR"/>
              <a:t>Representação por Decomposição do Espaço</a:t>
            </a:r>
            <a:endParaRPr/>
          </a:p>
        </p:txBody>
      </p:sp>
      <p:pic>
        <p:nvPicPr>
          <p:cNvPr id="414" name="Google Shape;414;p39"/>
          <p:cNvPicPr preferRelativeResize="0"/>
          <p:nvPr/>
        </p:nvPicPr>
        <p:blipFill rotWithShape="1">
          <a:blip r:embed="rId3">
            <a:alphaModFix/>
          </a:blip>
          <a:srcRect b="0" l="0" r="0" t="0"/>
          <a:stretch/>
        </p:blipFill>
        <p:spPr>
          <a:xfrm>
            <a:off x="3731445" y="2894293"/>
            <a:ext cx="5314325" cy="3051022"/>
          </a:xfrm>
          <a:prstGeom prst="rect">
            <a:avLst/>
          </a:prstGeom>
          <a:noFill/>
          <a:ln>
            <a:noFill/>
          </a:ln>
        </p:spPr>
      </p:pic>
      <p:sp>
        <p:nvSpPr>
          <p:cNvPr id="415" name="Google Shape;415;p39"/>
          <p:cNvSpPr txBox="1"/>
          <p:nvPr/>
        </p:nvSpPr>
        <p:spPr>
          <a:xfrm>
            <a:off x="4620768" y="5853797"/>
            <a:ext cx="541324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800">
                <a:solidFill>
                  <a:schemeClr val="dk1"/>
                </a:solidFill>
                <a:latin typeface="Calibri"/>
                <a:ea typeface="Calibri"/>
                <a:cs typeface="Calibri"/>
                <a:sym typeface="Calibri"/>
              </a:rPr>
              <a:t>Decomposição recursiva de um cubo para formação de octantes.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Aramada</a:t>
            </a:r>
            <a:endParaRPr/>
          </a:p>
        </p:txBody>
      </p:sp>
      <p:pic>
        <p:nvPicPr>
          <p:cNvPr id="421" name="Google Shape;421;p40"/>
          <p:cNvPicPr preferRelativeResize="0"/>
          <p:nvPr/>
        </p:nvPicPr>
        <p:blipFill>
          <a:blip r:embed="rId3">
            <a:alphaModFix/>
          </a:blip>
          <a:stretch>
            <a:fillRect/>
          </a:stretch>
        </p:blipFill>
        <p:spPr>
          <a:xfrm>
            <a:off x="1198952" y="1581849"/>
            <a:ext cx="9955275" cy="50902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Modelagem Geométrica</a:t>
            </a:r>
            <a:endParaRPr/>
          </a:p>
        </p:txBody>
      </p:sp>
      <p:sp>
        <p:nvSpPr>
          <p:cNvPr id="427" name="Google Shape;427;p4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Apresenta diversas ferramentas que permitem representar um objeto graficamente</a:t>
            </a:r>
            <a:endParaRPr/>
          </a:p>
          <a:p>
            <a:pPr indent="-228600" lvl="0" marL="228600" rtl="0" algn="l">
              <a:lnSpc>
                <a:spcPct val="90000"/>
              </a:lnSpc>
              <a:spcBef>
                <a:spcPts val="1000"/>
              </a:spcBef>
              <a:spcAft>
                <a:spcPts val="0"/>
              </a:spcAft>
              <a:buClr>
                <a:schemeClr val="dk1"/>
              </a:buClr>
              <a:buSzPts val="2800"/>
              <a:buChar char="•"/>
            </a:pPr>
            <a:r>
              <a:rPr lang="pt-BR"/>
              <a:t>Paradigmas de Construção</a:t>
            </a:r>
            <a:endParaRPr/>
          </a:p>
          <a:p>
            <a:pPr indent="-228600" lvl="1" marL="685800" rtl="0" algn="l">
              <a:lnSpc>
                <a:spcPct val="90000"/>
              </a:lnSpc>
              <a:spcBef>
                <a:spcPts val="500"/>
              </a:spcBef>
              <a:spcAft>
                <a:spcPts val="0"/>
              </a:spcAft>
              <a:buClr>
                <a:schemeClr val="dk1"/>
              </a:buClr>
              <a:buSzPts val="2400"/>
              <a:buChar char="•"/>
            </a:pPr>
            <a:r>
              <a:rPr lang="pt-BR"/>
              <a:t>Aproximações planares</a:t>
            </a:r>
            <a:endParaRPr/>
          </a:p>
          <a:p>
            <a:pPr indent="-228600" lvl="1" marL="685800" rtl="0" algn="l">
              <a:lnSpc>
                <a:spcPct val="90000"/>
              </a:lnSpc>
              <a:spcBef>
                <a:spcPts val="500"/>
              </a:spcBef>
              <a:spcAft>
                <a:spcPts val="0"/>
              </a:spcAft>
              <a:buClr>
                <a:schemeClr val="dk1"/>
              </a:buClr>
              <a:buSzPts val="2400"/>
              <a:buChar char="•"/>
            </a:pPr>
            <a:r>
              <a:rPr lang="pt-BR"/>
              <a:t>Operações com elementos de volumes sólidos</a:t>
            </a:r>
            <a:endParaRPr/>
          </a:p>
          <a:p>
            <a:pPr indent="-228600" lvl="1" marL="685800" rtl="0" algn="l">
              <a:lnSpc>
                <a:spcPct val="90000"/>
              </a:lnSpc>
              <a:spcBef>
                <a:spcPts val="500"/>
              </a:spcBef>
              <a:spcAft>
                <a:spcPts val="0"/>
              </a:spcAft>
              <a:buClr>
                <a:schemeClr val="dk1"/>
              </a:buClr>
              <a:buSzPts val="2400"/>
              <a:buChar char="•"/>
            </a:pPr>
            <a:r>
              <a:rPr lang="pt-BR"/>
              <a:t>Etc</a:t>
            </a:r>
            <a:endParaRPr/>
          </a:p>
          <a:p>
            <a:pPr indent="-228600" lvl="0" marL="228600" rtl="0" algn="l">
              <a:lnSpc>
                <a:spcPct val="90000"/>
              </a:lnSpc>
              <a:spcBef>
                <a:spcPts val="1000"/>
              </a:spcBef>
              <a:spcAft>
                <a:spcPts val="0"/>
              </a:spcAft>
              <a:buClr>
                <a:schemeClr val="dk1"/>
              </a:buClr>
              <a:buSzPts val="2800"/>
              <a:buChar char="•"/>
            </a:pPr>
            <a:r>
              <a:rPr lang="pt-BR"/>
              <a:t>Estrutura de dados: </a:t>
            </a:r>
            <a:endParaRPr/>
          </a:p>
          <a:p>
            <a:pPr indent="-228600" lvl="1" marL="685800" rtl="0" algn="l">
              <a:lnSpc>
                <a:spcPct val="90000"/>
              </a:lnSpc>
              <a:spcBef>
                <a:spcPts val="500"/>
              </a:spcBef>
              <a:spcAft>
                <a:spcPts val="0"/>
              </a:spcAft>
              <a:buClr>
                <a:schemeClr val="dk1"/>
              </a:buClr>
              <a:buSzPts val="2400"/>
              <a:buChar char="•"/>
            </a:pPr>
            <a:r>
              <a:rPr lang="pt-BR"/>
              <a:t>Manipulação dos elementos que compõem os objetos</a:t>
            </a:r>
            <a:endParaRPr/>
          </a:p>
          <a:p>
            <a:pPr indent="-228600" lvl="1" marL="685800" rtl="0" algn="l">
              <a:lnSpc>
                <a:spcPct val="90000"/>
              </a:lnSpc>
              <a:spcBef>
                <a:spcPts val="500"/>
              </a:spcBef>
              <a:spcAft>
                <a:spcPts val="0"/>
              </a:spcAft>
              <a:buClr>
                <a:schemeClr val="dk1"/>
              </a:buClr>
              <a:buSzPts val="2400"/>
              <a:buChar char="•"/>
            </a:pPr>
            <a:r>
              <a:rPr lang="pt-BR"/>
              <a:t>Armazenamento para uma futura visualização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3" name="Shape 113"/>
        <p:cNvGrpSpPr/>
        <p:nvPr/>
      </p:nvGrpSpPr>
      <p:grpSpPr>
        <a:xfrm>
          <a:off x="0" y="0"/>
          <a:ext cx="0" cy="0"/>
          <a:chOff x="0" y="0"/>
          <a:chExt cx="0" cy="0"/>
        </a:xfrm>
      </p:grpSpPr>
      <p:sp>
        <p:nvSpPr>
          <p:cNvPr id="114" name="Google Shape;114;p4"/>
          <p:cNvSpPr/>
          <p:nvPr/>
        </p:nvSpPr>
        <p:spPr>
          <a:xfrm>
            <a:off x="1" y="0"/>
            <a:ext cx="608211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5" name="Google Shape;115;p4"/>
          <p:cNvSpPr/>
          <p:nvPr/>
        </p:nvSpPr>
        <p:spPr>
          <a:xfrm>
            <a:off x="1" y="0"/>
            <a:ext cx="12191998" cy="6858000"/>
          </a:xfrm>
          <a:prstGeom prst="rect">
            <a:avLst/>
          </a:prstGeom>
          <a:gradFill>
            <a:gsLst>
              <a:gs pos="0">
                <a:srgbClr val="3865B4"/>
              </a:gs>
              <a:gs pos="25000">
                <a:srgbClr val="3865B4"/>
              </a:gs>
              <a:gs pos="94000">
                <a:srgbClr val="3A3838"/>
              </a:gs>
              <a:gs pos="100000">
                <a:srgbClr val="3A3838"/>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16" name="Google Shape;116;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17" name="Google Shape;117;p4"/>
          <p:cNvSpPr txBox="1"/>
          <p:nvPr>
            <p:ph type="title"/>
          </p:nvPr>
        </p:nvSpPr>
        <p:spPr>
          <a:xfrm>
            <a:off x="640079" y="2053641"/>
            <a:ext cx="3669161" cy="2760098"/>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400"/>
              <a:buFont typeface="Calibri"/>
              <a:buNone/>
            </a:pPr>
            <a:r>
              <a:rPr lang="pt-BR">
                <a:solidFill>
                  <a:srgbClr val="FFFFFF"/>
                </a:solidFill>
              </a:rPr>
              <a:t>Características da Percepção Visual</a:t>
            </a:r>
            <a:endParaRPr/>
          </a:p>
        </p:txBody>
      </p:sp>
      <p:sp>
        <p:nvSpPr>
          <p:cNvPr id="118" name="Google Shape;118;p4"/>
          <p:cNvSpPr txBox="1"/>
          <p:nvPr>
            <p:ph idx="1" type="body"/>
          </p:nvPr>
        </p:nvSpPr>
        <p:spPr>
          <a:xfrm>
            <a:off x="6090574" y="801866"/>
            <a:ext cx="5306084" cy="5230634"/>
          </a:xfrm>
          <a:prstGeom prst="rect">
            <a:avLst/>
          </a:prstGeom>
          <a:noFill/>
          <a:ln>
            <a:noFill/>
          </a:ln>
        </p:spPr>
        <p:txBody>
          <a:bodyPr anchorCtr="0" anchor="ctr" bIns="45700" lIns="91425" spcFirstLastPara="1" rIns="91425" wrap="square" tIns="45700">
            <a:normAutofit/>
          </a:bodyPr>
          <a:lstStyle/>
          <a:p>
            <a:pPr indent="-228600" lvl="0" marL="228600" rtl="0" algn="l">
              <a:lnSpc>
                <a:spcPct val="90000"/>
              </a:lnSpc>
              <a:spcBef>
                <a:spcPts val="0"/>
              </a:spcBef>
              <a:spcAft>
                <a:spcPts val="0"/>
              </a:spcAft>
              <a:buClr>
                <a:srgbClr val="000000"/>
              </a:buClr>
              <a:buSzPts val="2400"/>
              <a:buChar char="•"/>
            </a:pPr>
            <a:r>
              <a:rPr lang="pt-BR" sz="2400">
                <a:solidFill>
                  <a:srgbClr val="000000"/>
                </a:solidFill>
              </a:rPr>
              <a:t>“A percepção de “espacialidade” de uma imagem pode ser vista como a capacidade que o ser humano tem de distinguir a forma, as cores, a textura e a relação espacial existente entre os objetos de uma porção do mundo real” (Conci, 2003)</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Superfícies Limitantes</a:t>
            </a:r>
            <a:endParaRPr/>
          </a:p>
        </p:txBody>
      </p:sp>
      <p:sp>
        <p:nvSpPr>
          <p:cNvPr id="433" name="Google Shape;433;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590"/>
              <a:buChar char="•"/>
            </a:pPr>
            <a:r>
              <a:rPr lang="pt-BR" sz="2590"/>
              <a:t>Também conhecida como representação </a:t>
            </a:r>
            <a:r>
              <a:rPr i="1" lang="pt-BR" sz="2590"/>
              <a:t>B-Rep </a:t>
            </a:r>
            <a:r>
              <a:rPr lang="pt-BR" sz="2590"/>
              <a:t>(</a:t>
            </a:r>
            <a:r>
              <a:rPr i="1" lang="pt-BR" sz="2590"/>
              <a:t>Boundary Representation</a:t>
            </a:r>
            <a:r>
              <a:rPr lang="pt-BR" sz="2590"/>
              <a:t>)</a:t>
            </a:r>
            <a:endParaRPr/>
          </a:p>
          <a:p>
            <a:pPr indent="-228600" lvl="1" marL="685800" rtl="0" algn="l">
              <a:lnSpc>
                <a:spcPct val="90000"/>
              </a:lnSpc>
              <a:spcBef>
                <a:spcPts val="500"/>
              </a:spcBef>
              <a:spcAft>
                <a:spcPts val="0"/>
              </a:spcAft>
              <a:buClr>
                <a:schemeClr val="dk1"/>
              </a:buClr>
              <a:buSzPts val="2590"/>
              <a:buChar char="•"/>
            </a:pPr>
            <a:r>
              <a:rPr lang="pt-BR" sz="2590"/>
              <a:t>Consiste na representação das superfícies dividas em elementos mais simples.</a:t>
            </a:r>
            <a:endParaRPr/>
          </a:p>
          <a:p>
            <a:pPr indent="-228600" lvl="1" marL="685800" rtl="0" algn="l">
              <a:lnSpc>
                <a:spcPct val="90000"/>
              </a:lnSpc>
              <a:spcBef>
                <a:spcPts val="500"/>
              </a:spcBef>
              <a:spcAft>
                <a:spcPts val="0"/>
              </a:spcAft>
              <a:buClr>
                <a:schemeClr val="dk1"/>
              </a:buClr>
              <a:buSzPts val="2590"/>
              <a:buChar char="•"/>
            </a:pPr>
            <a:r>
              <a:rPr lang="pt-BR" sz="2590"/>
              <a:t>Estas superfícies são representadas pela união disjunta de faces planares delimitadas por arestas, que por sua vez são compostas por vértices.</a:t>
            </a:r>
            <a:endParaRPr/>
          </a:p>
          <a:p>
            <a:pPr indent="-228600" lvl="1" marL="685800" rtl="0" algn="l">
              <a:lnSpc>
                <a:spcPct val="90000"/>
              </a:lnSpc>
              <a:spcBef>
                <a:spcPts val="500"/>
              </a:spcBef>
              <a:spcAft>
                <a:spcPts val="0"/>
              </a:spcAft>
              <a:buClr>
                <a:schemeClr val="dk1"/>
              </a:buClr>
              <a:buSzPts val="2590"/>
              <a:buChar char="•"/>
            </a:pPr>
            <a:r>
              <a:rPr lang="pt-BR" sz="2590"/>
              <a:t>Superfícies fechadas e orientáveis.</a:t>
            </a:r>
            <a:endParaRPr/>
          </a:p>
          <a:p>
            <a:pPr indent="-228600" lvl="1" marL="685800" rtl="0" algn="l">
              <a:lnSpc>
                <a:spcPct val="90000"/>
              </a:lnSpc>
              <a:spcBef>
                <a:spcPts val="500"/>
              </a:spcBef>
              <a:spcAft>
                <a:spcPts val="0"/>
              </a:spcAft>
              <a:buClr>
                <a:schemeClr val="dk1"/>
              </a:buClr>
              <a:buSzPts val="2590"/>
              <a:buChar char="•"/>
            </a:pPr>
            <a:r>
              <a:rPr lang="pt-BR" sz="2590"/>
              <a:t>Não basta apenas conhecer os elementos que compõem o modelo, as relações de adjacências entre os primitivos que compõem os elementos devem ser armazenadas de maneira organizada em uma estrutura de dados apropriada.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Superfícies Limitantes</a:t>
            </a:r>
            <a:endParaRPr/>
          </a:p>
        </p:txBody>
      </p:sp>
      <p:sp>
        <p:nvSpPr>
          <p:cNvPr id="439" name="Google Shape;439;p4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Somente é adequada se o sólido não possui atributos que variam no seu interior.</a:t>
            </a:r>
            <a:endParaRPr/>
          </a:p>
          <a:p>
            <a:pPr indent="-228600" lvl="0" marL="228600" rtl="0" algn="l">
              <a:lnSpc>
                <a:spcPct val="90000"/>
              </a:lnSpc>
              <a:spcBef>
                <a:spcPts val="1000"/>
              </a:spcBef>
              <a:spcAft>
                <a:spcPts val="0"/>
              </a:spcAft>
              <a:buClr>
                <a:schemeClr val="dk1"/>
              </a:buClr>
              <a:buSzPts val="2800"/>
              <a:buChar char="•"/>
            </a:pPr>
            <a:r>
              <a:rPr lang="pt-BR"/>
              <a:t>Exemplo: peças mecânicas</a:t>
            </a:r>
            <a:endParaRPr/>
          </a:p>
          <a:p>
            <a:pPr indent="-228600" lvl="0" marL="228600" rtl="0" algn="l">
              <a:lnSpc>
                <a:spcPct val="90000"/>
              </a:lnSpc>
              <a:spcBef>
                <a:spcPts val="1000"/>
              </a:spcBef>
              <a:spcAft>
                <a:spcPts val="0"/>
              </a:spcAft>
              <a:buClr>
                <a:schemeClr val="dk1"/>
              </a:buClr>
              <a:buSzPts val="2800"/>
              <a:buChar char="•"/>
            </a:pPr>
            <a:r>
              <a:rPr lang="pt-BR"/>
              <a:t>Contra-exemplo: dados de medicina sobre o corpo humano</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Superfícies Limitantes</a:t>
            </a:r>
            <a:endParaRPr/>
          </a:p>
        </p:txBody>
      </p:sp>
      <p:pic>
        <p:nvPicPr>
          <p:cNvPr id="445" name="Google Shape;445;p44"/>
          <p:cNvPicPr preferRelativeResize="0"/>
          <p:nvPr/>
        </p:nvPicPr>
        <p:blipFill rotWithShape="1">
          <a:blip r:embed="rId3">
            <a:alphaModFix/>
          </a:blip>
          <a:srcRect b="0" l="0" r="0" t="0"/>
          <a:stretch/>
        </p:blipFill>
        <p:spPr>
          <a:xfrm>
            <a:off x="4313982" y="1569630"/>
            <a:ext cx="3029354" cy="507621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Superfícies Limitantes</a:t>
            </a:r>
            <a:endParaRPr/>
          </a:p>
        </p:txBody>
      </p:sp>
      <p:sp>
        <p:nvSpPr>
          <p:cNvPr id="451" name="Google Shape;451;p4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pt-BR"/>
              <a:t>Em 3D, as faces, podem ser representadas através de uma ou mais listas explicitas de vértices contendo a topologia e a geometria da face.</a:t>
            </a:r>
            <a:endParaRPr/>
          </a:p>
          <a:p>
            <a:pPr indent="-228600" lvl="0" marL="228600" rtl="0" algn="just">
              <a:lnSpc>
                <a:spcPct val="90000"/>
              </a:lnSpc>
              <a:spcBef>
                <a:spcPts val="1000"/>
              </a:spcBef>
              <a:spcAft>
                <a:spcPts val="0"/>
              </a:spcAft>
              <a:buClr>
                <a:schemeClr val="dk1"/>
              </a:buClr>
              <a:buSzPts val="2800"/>
              <a:buChar char="•"/>
            </a:pPr>
            <a:r>
              <a:rPr lang="pt-BR"/>
              <a:t>Conceito importante em modelagem de sólidos: superfícies que sejam “variedade de dimensão dois” ou 2-</a:t>
            </a:r>
            <a:r>
              <a:rPr i="1" lang="pt-BR"/>
              <a:t>manifold</a:t>
            </a:r>
            <a:r>
              <a:rPr lang="pt-BR"/>
              <a:t>.</a:t>
            </a:r>
            <a:endParaRPr/>
          </a:p>
          <a:p>
            <a:pPr indent="-228600" lvl="0" marL="228600" rtl="0" algn="just">
              <a:lnSpc>
                <a:spcPct val="90000"/>
              </a:lnSpc>
              <a:spcBef>
                <a:spcPts val="1000"/>
              </a:spcBef>
              <a:spcAft>
                <a:spcPts val="0"/>
              </a:spcAft>
              <a:buClr>
                <a:schemeClr val="dk1"/>
              </a:buClr>
              <a:buSzPts val="2800"/>
              <a:buChar char="•"/>
            </a:pPr>
            <a:r>
              <a:rPr lang="pt-BR"/>
              <a:t>“Um 2-manifold é um espaço topológico, onde cada ponto tem uma vizinhança topologicamente equivalente a um disco do espaço Euclidiano bidimensional, </a:t>
            </a:r>
            <a:r>
              <a:rPr b="1" lang="pt-BR"/>
              <a:t>E2</a:t>
            </a:r>
            <a:r>
              <a:rPr lang="pt-BR"/>
              <a:t>.”</a:t>
            </a:r>
            <a:endParaRPr/>
          </a:p>
          <a:p>
            <a:pPr indent="-228600" lvl="0" marL="228600" rtl="0" algn="just">
              <a:lnSpc>
                <a:spcPct val="90000"/>
              </a:lnSpc>
              <a:spcBef>
                <a:spcPts val="1000"/>
              </a:spcBef>
              <a:spcAft>
                <a:spcPts val="0"/>
              </a:spcAft>
              <a:buClr>
                <a:schemeClr val="dk1"/>
              </a:buClr>
              <a:buSzPts val="2800"/>
              <a:buChar char="•"/>
            </a:pPr>
            <a:r>
              <a:rPr lang="pt-BR"/>
              <a:t>Variedade de dimensão 2 são as formas que têm planos tangentes em todos os seus pontos.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Superfícies Limitantes</a:t>
            </a:r>
            <a:endParaRPr/>
          </a:p>
        </p:txBody>
      </p:sp>
      <p:sp>
        <p:nvSpPr>
          <p:cNvPr id="457" name="Google Shape;457;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pt-BR"/>
              <a:t>Baseado na analogia da etiqueta adesiva, verifique se os seguintes objetos são formados por variedades de dimensão 2 (considere os três objetos como únicos):</a:t>
            </a:r>
            <a:endParaRPr/>
          </a:p>
        </p:txBody>
      </p:sp>
      <p:pic>
        <p:nvPicPr>
          <p:cNvPr id="458" name="Google Shape;458;p46"/>
          <p:cNvPicPr preferRelativeResize="0"/>
          <p:nvPr/>
        </p:nvPicPr>
        <p:blipFill rotWithShape="1">
          <a:blip r:embed="rId3">
            <a:alphaModFix/>
          </a:blip>
          <a:srcRect b="0" l="0" r="0" t="0"/>
          <a:stretch/>
        </p:blipFill>
        <p:spPr>
          <a:xfrm>
            <a:off x="776963" y="3101633"/>
            <a:ext cx="10638074" cy="339888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464" name="Google Shape;464;p47"/>
          <p:cNvSpPr txBox="1"/>
          <p:nvPr>
            <p:ph idx="1" type="body"/>
          </p:nvPr>
        </p:nvSpPr>
        <p:spPr>
          <a:xfrm>
            <a:off x="838200" y="1536525"/>
            <a:ext cx="10515600" cy="17880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Faces são polígonos, figuras planas fechadas por muitos segmentos de retas e muitos ângulos.</a:t>
            </a:r>
            <a:endParaRPr/>
          </a:p>
          <a:p>
            <a:pPr indent="-228600" lvl="1" marL="685800" rtl="0" algn="l">
              <a:lnSpc>
                <a:spcPct val="90000"/>
              </a:lnSpc>
              <a:spcBef>
                <a:spcPts val="500"/>
              </a:spcBef>
              <a:spcAft>
                <a:spcPts val="0"/>
              </a:spcAft>
              <a:buClr>
                <a:schemeClr val="dk1"/>
              </a:buClr>
              <a:buSzPts val="2400"/>
              <a:buChar char="•"/>
            </a:pPr>
            <a:r>
              <a:rPr lang="pt-BR"/>
              <a:t>Polígono mais simples: triângulo.</a:t>
            </a:r>
            <a:endParaRPr/>
          </a:p>
          <a:p>
            <a:pPr indent="-228600" lvl="1" marL="685800" rtl="0" algn="l">
              <a:lnSpc>
                <a:spcPct val="90000"/>
              </a:lnSpc>
              <a:spcBef>
                <a:spcPts val="500"/>
              </a:spcBef>
              <a:spcAft>
                <a:spcPts val="0"/>
              </a:spcAft>
              <a:buClr>
                <a:schemeClr val="dk1"/>
              </a:buClr>
              <a:buSzPts val="2400"/>
              <a:buChar char="•"/>
            </a:pPr>
            <a:r>
              <a:rPr lang="pt-BR"/>
              <a:t>Polígono regular: ângulos e lados iguais.</a:t>
            </a:r>
            <a:endParaRPr/>
          </a:p>
        </p:txBody>
      </p:sp>
      <p:pic>
        <p:nvPicPr>
          <p:cNvPr id="465" name="Google Shape;465;p47"/>
          <p:cNvPicPr preferRelativeResize="0"/>
          <p:nvPr/>
        </p:nvPicPr>
        <p:blipFill rotWithShape="1">
          <a:blip r:embed="rId3">
            <a:alphaModFix/>
          </a:blip>
          <a:srcRect b="0" l="0" r="0" t="0"/>
          <a:stretch/>
        </p:blipFill>
        <p:spPr>
          <a:xfrm>
            <a:off x="2749652" y="3426805"/>
            <a:ext cx="7435358" cy="30127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471" name="Google Shape;471;p48"/>
          <p:cNvSpPr txBox="1"/>
          <p:nvPr>
            <p:ph idx="1" type="body"/>
          </p:nvPr>
        </p:nvSpPr>
        <p:spPr>
          <a:xfrm>
            <a:off x="741825" y="1536525"/>
            <a:ext cx="5489700" cy="5218200"/>
          </a:xfrm>
          <a:prstGeom prst="rect">
            <a:avLst/>
          </a:prstGeom>
          <a:noFill/>
          <a:ln>
            <a:noFill/>
          </a:ln>
        </p:spPr>
        <p:txBody>
          <a:bodyPr anchorCtr="0" anchor="t" bIns="45700" lIns="91425" spcFirstLastPara="1" rIns="91425" wrap="square" tIns="45700">
            <a:normAutofit/>
          </a:bodyPr>
          <a:lstStyle/>
          <a:p>
            <a:pPr indent="-228600" lvl="0" marL="228600" rtl="0" algn="just">
              <a:lnSpc>
                <a:spcPct val="80000"/>
              </a:lnSpc>
              <a:spcBef>
                <a:spcPts val="0"/>
              </a:spcBef>
              <a:spcAft>
                <a:spcPts val="0"/>
              </a:spcAft>
              <a:buClr>
                <a:schemeClr val="dk1"/>
              </a:buClr>
              <a:buSzPts val="2380"/>
              <a:buChar char="•"/>
            </a:pPr>
            <a:r>
              <a:rPr lang="pt-BR" sz="2380"/>
              <a:t>Tesselation: Uma questão interessante é: se quisermos cobrir uma área com polígonos regulares, quais são os polígonos que nos permitem fazer isso? Você já pensou sobre isso? Embora existam polígonos regulares com qualquer número de lados, só poderemos usar triângulos equiláteros, quadrados e hexágonos para fazer </a:t>
            </a:r>
            <a:r>
              <a:rPr i="1" lang="pt-BR" sz="2380"/>
              <a:t>tesselation </a:t>
            </a:r>
            <a:r>
              <a:rPr lang="pt-BR" sz="2380"/>
              <a:t>(ou </a:t>
            </a:r>
            <a:r>
              <a:rPr i="1" lang="pt-BR" sz="2380"/>
              <a:t>tiling</a:t>
            </a:r>
            <a:r>
              <a:rPr lang="pt-BR" sz="2380"/>
              <a:t>) de um plano por formas regulares (essas são as únicas formas cujos ângulos internos multiplicados por um número inteiro resulta em um múltiplo de 360 graus.)</a:t>
            </a:r>
            <a:endParaRPr/>
          </a:p>
        </p:txBody>
      </p:sp>
      <p:pic>
        <p:nvPicPr>
          <p:cNvPr id="472" name="Google Shape;472;p48"/>
          <p:cNvPicPr preferRelativeResize="0"/>
          <p:nvPr/>
        </p:nvPicPr>
        <p:blipFill rotWithShape="1">
          <a:blip r:embed="rId3">
            <a:alphaModFix/>
          </a:blip>
          <a:srcRect b="0" l="0" r="0" t="0"/>
          <a:stretch/>
        </p:blipFill>
        <p:spPr>
          <a:xfrm>
            <a:off x="6351317" y="2753060"/>
            <a:ext cx="5177164" cy="191831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pic>
        <p:nvPicPr>
          <p:cNvPr id="477" name="Google Shape;477;p49"/>
          <p:cNvPicPr preferRelativeResize="0"/>
          <p:nvPr/>
        </p:nvPicPr>
        <p:blipFill rotWithShape="1">
          <a:blip r:embed="rId3">
            <a:alphaModFix/>
          </a:blip>
          <a:srcRect b="0" l="0" r="0" t="0"/>
          <a:stretch/>
        </p:blipFill>
        <p:spPr>
          <a:xfrm>
            <a:off x="5819492" y="2227314"/>
            <a:ext cx="6152113" cy="2161553"/>
          </a:xfrm>
          <a:prstGeom prst="rect">
            <a:avLst/>
          </a:prstGeom>
          <a:noFill/>
          <a:ln>
            <a:noFill/>
          </a:ln>
        </p:spPr>
      </p:pic>
      <p:sp>
        <p:nvSpPr>
          <p:cNvPr id="478" name="Google Shape;478;p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479" name="Google Shape;479;p49"/>
          <p:cNvSpPr txBox="1"/>
          <p:nvPr>
            <p:ph idx="1" type="body"/>
          </p:nvPr>
        </p:nvSpPr>
        <p:spPr>
          <a:xfrm>
            <a:off x="838200" y="1825625"/>
            <a:ext cx="5365652" cy="4351338"/>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pt-BR"/>
              <a:t>Poliedro: sólido limitado por um conjunto de polígonos cujas arestas pertencem a um número par de polígonos.</a:t>
            </a:r>
            <a:endParaRPr/>
          </a:p>
          <a:p>
            <a:pPr indent="-228600" lvl="0" marL="228600" rtl="0" algn="just">
              <a:lnSpc>
                <a:spcPct val="90000"/>
              </a:lnSpc>
              <a:spcBef>
                <a:spcPts val="1000"/>
              </a:spcBef>
              <a:spcAft>
                <a:spcPts val="0"/>
              </a:spcAft>
              <a:buClr>
                <a:schemeClr val="dk1"/>
              </a:buClr>
              <a:buSzPts val="2800"/>
              <a:buChar char="•"/>
            </a:pPr>
            <a:r>
              <a:rPr lang="pt-BR"/>
              <a:t>Se o poliedro for </a:t>
            </a:r>
            <a:r>
              <a:rPr i="1" lang="pt-BR"/>
              <a:t>topologicamente equivalente </a:t>
            </a:r>
            <a:r>
              <a:rPr lang="pt-BR"/>
              <a:t>a uma esfera, é classificado como </a:t>
            </a:r>
            <a:r>
              <a:rPr b="1" lang="pt-BR"/>
              <a:t>um poliedro simples</a:t>
            </a:r>
            <a:r>
              <a:rPr lang="pt-BR"/>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id="484" name="Google Shape;484;p50"/>
          <p:cNvPicPr preferRelativeResize="0"/>
          <p:nvPr/>
        </p:nvPicPr>
        <p:blipFill rotWithShape="1">
          <a:blip r:embed="rId3">
            <a:alphaModFix/>
          </a:blip>
          <a:srcRect b="0" l="0" r="0" t="0"/>
          <a:stretch/>
        </p:blipFill>
        <p:spPr>
          <a:xfrm>
            <a:off x="4139271" y="1825625"/>
            <a:ext cx="7611298" cy="4279753"/>
          </a:xfrm>
          <a:prstGeom prst="rect">
            <a:avLst/>
          </a:prstGeom>
          <a:noFill/>
          <a:ln>
            <a:noFill/>
          </a:ln>
        </p:spPr>
      </p:pic>
      <p:sp>
        <p:nvSpPr>
          <p:cNvPr id="485" name="Google Shape;485;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486" name="Google Shape;486;p50"/>
          <p:cNvSpPr txBox="1"/>
          <p:nvPr>
            <p:ph idx="1" type="body"/>
          </p:nvPr>
        </p:nvSpPr>
        <p:spPr>
          <a:xfrm>
            <a:off x="486508" y="1825625"/>
            <a:ext cx="3793441" cy="3393489"/>
          </a:xfrm>
          <a:prstGeom prst="rect">
            <a:avLst/>
          </a:prstGeom>
          <a:blipFill rotWithShape="1">
            <a:blip r:embed="rId4">
              <a:alphaModFix/>
            </a:blip>
            <a:stretch>
              <a:fillRect b="-2333" l="-2893" r="-4499" t="-2872"/>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pt-BR"/>
              <a:t>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pic>
        <p:nvPicPr>
          <p:cNvPr id="491" name="Google Shape;491;p51"/>
          <p:cNvPicPr preferRelativeResize="0"/>
          <p:nvPr/>
        </p:nvPicPr>
        <p:blipFill rotWithShape="1">
          <a:blip r:embed="rId3">
            <a:alphaModFix/>
          </a:blip>
          <a:srcRect b="0" l="0" r="0" t="0"/>
          <a:stretch/>
        </p:blipFill>
        <p:spPr>
          <a:xfrm>
            <a:off x="4279949" y="1825625"/>
            <a:ext cx="7611298" cy="4279753"/>
          </a:xfrm>
          <a:prstGeom prst="rect">
            <a:avLst/>
          </a:prstGeom>
          <a:noFill/>
          <a:ln>
            <a:noFill/>
          </a:ln>
        </p:spPr>
      </p:pic>
      <p:sp>
        <p:nvSpPr>
          <p:cNvPr id="492" name="Google Shape;492;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493" name="Google Shape;493;p51"/>
          <p:cNvSpPr txBox="1"/>
          <p:nvPr>
            <p:ph idx="1" type="body"/>
          </p:nvPr>
        </p:nvSpPr>
        <p:spPr>
          <a:xfrm>
            <a:off x="486508" y="1825625"/>
            <a:ext cx="3793441" cy="4406363"/>
          </a:xfrm>
          <a:prstGeom prst="rect">
            <a:avLst/>
          </a:prstGeom>
          <a:blipFill rotWithShape="1">
            <a:blip r:embed="rId4">
              <a:alphaModFix/>
            </a:blip>
            <a:stretch>
              <a:fillRect b="0" l="-2571" r="-4340" t="-3457"/>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pt-B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2" name="Shape 122"/>
        <p:cNvGrpSpPr/>
        <p:nvPr/>
      </p:nvGrpSpPr>
      <p:grpSpPr>
        <a:xfrm>
          <a:off x="0" y="0"/>
          <a:ext cx="0" cy="0"/>
          <a:chOff x="0" y="0"/>
          <a:chExt cx="0" cy="0"/>
        </a:xfrm>
      </p:grpSpPr>
      <p:sp>
        <p:nvSpPr>
          <p:cNvPr id="123" name="Google Shape;123;p5"/>
          <p:cNvSpPr/>
          <p:nvPr/>
        </p:nvSpPr>
        <p:spPr>
          <a:xfrm flipH="1" rot="10800000">
            <a:off x="-1" y="-1"/>
            <a:ext cx="4403709" cy="6858001"/>
          </a:xfrm>
          <a:custGeom>
            <a:rect b="b" l="l" r="r" t="t"/>
            <a:pathLst>
              <a:path extrusionOk="0" h="6858001" w="4403709">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solidFill>
            <a:srgbClr val="41414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124" name="Google Shape;124;p5"/>
          <p:cNvGrpSpPr/>
          <p:nvPr/>
        </p:nvGrpSpPr>
        <p:grpSpPr>
          <a:xfrm>
            <a:off x="3315292" y="0"/>
            <a:ext cx="2436813" cy="6858001"/>
            <a:chOff x="1320800" y="0"/>
            <a:chExt cx="2436813" cy="6858001"/>
          </a:xfrm>
        </p:grpSpPr>
        <p:sp>
          <p:nvSpPr>
            <p:cNvPr id="125" name="Google Shape;125;p5"/>
            <p:cNvSpPr/>
            <p:nvPr/>
          </p:nvSpPr>
          <p:spPr>
            <a:xfrm>
              <a:off x="1627188" y="0"/>
              <a:ext cx="1122363" cy="5329238"/>
            </a:xfrm>
            <a:custGeom>
              <a:rect b="b" l="l" r="r" t="t"/>
              <a:pathLst>
                <a:path extrusionOk="0" h="3357" w="707">
                  <a:moveTo>
                    <a:pt x="0" y="3330"/>
                  </a:moveTo>
                  <a:lnTo>
                    <a:pt x="156" y="3357"/>
                  </a:lnTo>
                  <a:lnTo>
                    <a:pt x="707" y="0"/>
                  </a:lnTo>
                  <a:lnTo>
                    <a:pt x="547" y="0"/>
                  </a:lnTo>
                  <a:lnTo>
                    <a:pt x="0" y="3330"/>
                  </a:lnTo>
                  <a:close/>
                </a:path>
              </a:pathLst>
            </a:custGeom>
            <a:solidFill>
              <a:schemeClr val="accent1"/>
            </a:solidFill>
            <a:ln>
              <a:noFill/>
            </a:ln>
          </p:spPr>
        </p:sp>
        <p:sp>
          <p:nvSpPr>
            <p:cNvPr id="126" name="Google Shape;126;p5"/>
            <p:cNvSpPr/>
            <p:nvPr/>
          </p:nvSpPr>
          <p:spPr>
            <a:xfrm>
              <a:off x="1320800" y="0"/>
              <a:ext cx="1117600" cy="5276850"/>
            </a:xfrm>
            <a:custGeom>
              <a:rect b="b" l="l" r="r" t="t"/>
              <a:pathLst>
                <a:path extrusionOk="0" h="3324" w="704">
                  <a:moveTo>
                    <a:pt x="704" y="0"/>
                  </a:moveTo>
                  <a:lnTo>
                    <a:pt x="545" y="0"/>
                  </a:lnTo>
                  <a:lnTo>
                    <a:pt x="0" y="3300"/>
                  </a:lnTo>
                  <a:lnTo>
                    <a:pt x="157" y="3324"/>
                  </a:lnTo>
                  <a:lnTo>
                    <a:pt x="704" y="0"/>
                  </a:lnTo>
                  <a:close/>
                </a:path>
              </a:pathLst>
            </a:custGeom>
            <a:solidFill>
              <a:srgbClr val="595959"/>
            </a:solidFill>
            <a:ln>
              <a:noFill/>
            </a:ln>
          </p:spPr>
        </p:sp>
        <p:sp>
          <p:nvSpPr>
            <p:cNvPr id="127" name="Google Shape;127;p5"/>
            <p:cNvSpPr/>
            <p:nvPr/>
          </p:nvSpPr>
          <p:spPr>
            <a:xfrm>
              <a:off x="1320800" y="5238750"/>
              <a:ext cx="1228725" cy="1619250"/>
            </a:xfrm>
            <a:custGeom>
              <a:rect b="b" l="l" r="r" t="t"/>
              <a:pathLst>
                <a:path extrusionOk="0" h="1020" w="774">
                  <a:moveTo>
                    <a:pt x="0" y="0"/>
                  </a:moveTo>
                  <a:lnTo>
                    <a:pt x="740" y="1020"/>
                  </a:lnTo>
                  <a:lnTo>
                    <a:pt x="774" y="1020"/>
                  </a:lnTo>
                  <a:lnTo>
                    <a:pt x="0" y="0"/>
                  </a:lnTo>
                  <a:close/>
                </a:path>
              </a:pathLst>
            </a:custGeom>
            <a:solidFill>
              <a:srgbClr val="262626"/>
            </a:solidFill>
            <a:ln>
              <a:noFill/>
            </a:ln>
          </p:spPr>
        </p:sp>
        <p:sp>
          <p:nvSpPr>
            <p:cNvPr id="128" name="Google Shape;128;p5"/>
            <p:cNvSpPr/>
            <p:nvPr/>
          </p:nvSpPr>
          <p:spPr>
            <a:xfrm>
              <a:off x="1627188" y="5291138"/>
              <a:ext cx="1495425" cy="1566863"/>
            </a:xfrm>
            <a:custGeom>
              <a:rect b="b" l="l" r="r" t="t"/>
              <a:pathLst>
                <a:path extrusionOk="0" h="987" w="942">
                  <a:moveTo>
                    <a:pt x="0" y="0"/>
                  </a:moveTo>
                  <a:lnTo>
                    <a:pt x="909" y="987"/>
                  </a:lnTo>
                  <a:lnTo>
                    <a:pt x="942" y="987"/>
                  </a:lnTo>
                  <a:lnTo>
                    <a:pt x="0" y="0"/>
                  </a:lnTo>
                  <a:close/>
                </a:path>
              </a:pathLst>
            </a:custGeom>
            <a:solidFill>
              <a:srgbClr val="1F3864"/>
            </a:solidFill>
            <a:ln>
              <a:noFill/>
            </a:ln>
          </p:spPr>
        </p:sp>
        <p:sp>
          <p:nvSpPr>
            <p:cNvPr id="129" name="Google Shape;129;p5"/>
            <p:cNvSpPr/>
            <p:nvPr/>
          </p:nvSpPr>
          <p:spPr>
            <a:xfrm>
              <a:off x="1627188" y="5286375"/>
              <a:ext cx="2130425" cy="1571625"/>
            </a:xfrm>
            <a:custGeom>
              <a:rect b="b" l="l" r="r" t="t"/>
              <a:pathLst>
                <a:path extrusionOk="0" h="990" w="1342">
                  <a:moveTo>
                    <a:pt x="0" y="3"/>
                  </a:moveTo>
                  <a:lnTo>
                    <a:pt x="942" y="990"/>
                  </a:lnTo>
                  <a:lnTo>
                    <a:pt x="1342" y="990"/>
                  </a:lnTo>
                  <a:lnTo>
                    <a:pt x="156" y="27"/>
                  </a:lnTo>
                  <a:lnTo>
                    <a:pt x="0" y="0"/>
                  </a:lnTo>
                  <a:lnTo>
                    <a:pt x="0" y="3"/>
                  </a:lnTo>
                  <a:close/>
                </a:path>
              </a:pathLst>
            </a:custGeom>
            <a:solidFill>
              <a:srgbClr val="2F5496"/>
            </a:solidFill>
            <a:ln>
              <a:noFill/>
            </a:ln>
          </p:spPr>
        </p:sp>
        <p:sp>
          <p:nvSpPr>
            <p:cNvPr id="130" name="Google Shape;130;p5"/>
            <p:cNvSpPr/>
            <p:nvPr/>
          </p:nvSpPr>
          <p:spPr>
            <a:xfrm>
              <a:off x="1320800" y="5238750"/>
              <a:ext cx="1695450" cy="1619250"/>
            </a:xfrm>
            <a:custGeom>
              <a:rect b="b" l="l" r="r" t="t"/>
              <a:pathLst>
                <a:path extrusionOk="0" h="1020" w="1068">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131" name="Google Shape;131;p5"/>
          <p:cNvSpPr txBox="1"/>
          <p:nvPr>
            <p:ph type="title"/>
          </p:nvPr>
        </p:nvSpPr>
        <p:spPr>
          <a:xfrm>
            <a:off x="535020" y="685800"/>
            <a:ext cx="2780271" cy="5105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4000"/>
              <a:buFont typeface="Calibri"/>
              <a:buNone/>
            </a:pPr>
            <a:r>
              <a:rPr lang="pt-BR" sz="4000">
                <a:solidFill>
                  <a:srgbClr val="FFFFFF"/>
                </a:solidFill>
              </a:rPr>
              <a:t>Estímulos Visuais</a:t>
            </a:r>
            <a:endParaRPr/>
          </a:p>
        </p:txBody>
      </p:sp>
      <p:grpSp>
        <p:nvGrpSpPr>
          <p:cNvPr id="132" name="Google Shape;132;p5"/>
          <p:cNvGrpSpPr/>
          <p:nvPr/>
        </p:nvGrpSpPr>
        <p:grpSpPr>
          <a:xfrm>
            <a:off x="5010150" y="688292"/>
            <a:ext cx="6492875" cy="5100415"/>
            <a:chOff x="0" y="2492"/>
            <a:chExt cx="6492875" cy="5100415"/>
          </a:xfrm>
        </p:grpSpPr>
        <p:cxnSp>
          <p:nvCxnSpPr>
            <p:cNvPr id="133" name="Google Shape;133;p5"/>
            <p:cNvCxnSpPr/>
            <p:nvPr/>
          </p:nvCxnSpPr>
          <p:spPr>
            <a:xfrm>
              <a:off x="0" y="2492"/>
              <a:ext cx="6492875" cy="0"/>
            </a:xfrm>
            <a:prstGeom prst="straightConnector1">
              <a:avLst/>
            </a:prstGeom>
            <a:solidFill>
              <a:schemeClr val="accent2"/>
            </a:solidFill>
            <a:ln cap="flat" cmpd="sng" w="12700">
              <a:solidFill>
                <a:schemeClr val="accent2"/>
              </a:solidFill>
              <a:prstDash val="solid"/>
              <a:miter lim="800000"/>
              <a:headEnd len="sm" w="sm" type="none"/>
              <a:tailEnd len="sm" w="sm" type="none"/>
            </a:ln>
          </p:spPr>
        </p:cxnSp>
        <p:sp>
          <p:nvSpPr>
            <p:cNvPr id="134" name="Google Shape;134;p5"/>
            <p:cNvSpPr/>
            <p:nvPr/>
          </p:nvSpPr>
          <p:spPr>
            <a:xfrm>
              <a:off x="0" y="2492"/>
              <a:ext cx="6492875" cy="17001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txBox="1"/>
            <p:nvPr/>
          </p:nvSpPr>
          <p:spPr>
            <a:xfrm>
              <a:off x="0" y="2492"/>
              <a:ext cx="6492875" cy="1700138"/>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chemeClr val="dk1"/>
                </a:buClr>
                <a:buSzPts val="4700"/>
                <a:buFont typeface="Calibri"/>
                <a:buNone/>
              </a:pPr>
              <a:r>
                <a:rPr b="0" i="0" lang="pt-BR" sz="4700" u="none" cap="none" strike="noStrike">
                  <a:solidFill>
                    <a:schemeClr val="dk1"/>
                  </a:solidFill>
                  <a:latin typeface="Calibri"/>
                  <a:ea typeface="Calibri"/>
                  <a:cs typeface="Calibri"/>
                  <a:sym typeface="Calibri"/>
                </a:rPr>
                <a:t>Informações monoculares​</a:t>
              </a:r>
              <a:endParaRPr/>
            </a:p>
          </p:txBody>
        </p:sp>
        <p:cxnSp>
          <p:nvCxnSpPr>
            <p:cNvPr id="136" name="Google Shape;136;p5"/>
            <p:cNvCxnSpPr/>
            <p:nvPr/>
          </p:nvCxnSpPr>
          <p:spPr>
            <a:xfrm>
              <a:off x="0" y="1702630"/>
              <a:ext cx="6492875" cy="0"/>
            </a:xfrm>
            <a:prstGeom prst="straightConnector1">
              <a:avLst/>
            </a:prstGeom>
            <a:solidFill>
              <a:schemeClr val="accent3"/>
            </a:solidFill>
            <a:ln cap="flat" cmpd="sng" w="12700">
              <a:solidFill>
                <a:schemeClr val="accent3"/>
              </a:solidFill>
              <a:prstDash val="solid"/>
              <a:miter lim="800000"/>
              <a:headEnd len="sm" w="sm" type="none"/>
              <a:tailEnd len="sm" w="sm" type="none"/>
            </a:ln>
          </p:spPr>
        </p:cxnSp>
        <p:sp>
          <p:nvSpPr>
            <p:cNvPr id="137" name="Google Shape;137;p5"/>
            <p:cNvSpPr/>
            <p:nvPr/>
          </p:nvSpPr>
          <p:spPr>
            <a:xfrm>
              <a:off x="0" y="1702630"/>
              <a:ext cx="6492875" cy="17001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txBox="1"/>
            <p:nvPr/>
          </p:nvSpPr>
          <p:spPr>
            <a:xfrm>
              <a:off x="0" y="1702630"/>
              <a:ext cx="6492875" cy="1700138"/>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chemeClr val="dk1"/>
                </a:buClr>
                <a:buSzPts val="4700"/>
                <a:buFont typeface="Calibri"/>
                <a:buNone/>
              </a:pPr>
              <a:r>
                <a:rPr b="0" i="0" lang="pt-BR" sz="4700" u="none" cap="none" strike="noStrike">
                  <a:solidFill>
                    <a:schemeClr val="dk1"/>
                  </a:solidFill>
                  <a:latin typeface="Calibri"/>
                  <a:ea typeface="Calibri"/>
                  <a:cs typeface="Calibri"/>
                  <a:sym typeface="Calibri"/>
                </a:rPr>
                <a:t>Informações óculo-motoras​</a:t>
              </a:r>
              <a:endParaRPr b="0" i="0" sz="4700" u="none" cap="none" strike="noStrike">
                <a:solidFill>
                  <a:schemeClr val="dk1"/>
                </a:solidFill>
                <a:latin typeface="Calibri"/>
                <a:ea typeface="Calibri"/>
                <a:cs typeface="Calibri"/>
                <a:sym typeface="Calibri"/>
              </a:endParaRPr>
            </a:p>
          </p:txBody>
        </p:sp>
        <p:cxnSp>
          <p:nvCxnSpPr>
            <p:cNvPr id="139" name="Google Shape;139;p5"/>
            <p:cNvCxnSpPr/>
            <p:nvPr/>
          </p:nvCxnSpPr>
          <p:spPr>
            <a:xfrm>
              <a:off x="0" y="3402769"/>
              <a:ext cx="6492875" cy="0"/>
            </a:xfrm>
            <a:prstGeom prst="straightConnector1">
              <a:avLst/>
            </a:prstGeom>
            <a:solidFill>
              <a:schemeClr val="accent4"/>
            </a:solidFill>
            <a:ln cap="flat" cmpd="sng" w="12700">
              <a:solidFill>
                <a:schemeClr val="accent4"/>
              </a:solidFill>
              <a:prstDash val="solid"/>
              <a:miter lim="800000"/>
              <a:headEnd len="sm" w="sm" type="none"/>
              <a:tailEnd len="sm" w="sm" type="none"/>
            </a:ln>
          </p:spPr>
        </p:cxnSp>
        <p:sp>
          <p:nvSpPr>
            <p:cNvPr id="140" name="Google Shape;140;p5"/>
            <p:cNvSpPr/>
            <p:nvPr/>
          </p:nvSpPr>
          <p:spPr>
            <a:xfrm>
              <a:off x="0" y="3402769"/>
              <a:ext cx="6492875" cy="17001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txBox="1"/>
            <p:nvPr/>
          </p:nvSpPr>
          <p:spPr>
            <a:xfrm>
              <a:off x="0" y="3402769"/>
              <a:ext cx="6492875" cy="1700138"/>
            </a:xfrm>
            <a:prstGeom prst="rect">
              <a:avLst/>
            </a:prstGeom>
            <a:noFill/>
            <a:ln>
              <a:noFill/>
            </a:ln>
          </p:spPr>
          <p:txBody>
            <a:bodyPr anchorCtr="0" anchor="t" bIns="179050" lIns="179050" spcFirstLastPara="1" rIns="179050" wrap="square" tIns="179050">
              <a:noAutofit/>
            </a:bodyPr>
            <a:lstStyle/>
            <a:p>
              <a:pPr indent="0" lvl="0" marL="0" marR="0" rtl="0" algn="l">
                <a:lnSpc>
                  <a:spcPct val="90000"/>
                </a:lnSpc>
                <a:spcBef>
                  <a:spcPts val="0"/>
                </a:spcBef>
                <a:spcAft>
                  <a:spcPts val="0"/>
                </a:spcAft>
                <a:buClr>
                  <a:schemeClr val="dk1"/>
                </a:buClr>
                <a:buSzPts val="4700"/>
                <a:buFont typeface="Calibri"/>
                <a:buNone/>
              </a:pPr>
              <a:r>
                <a:rPr b="0" i="0" lang="pt-BR" sz="4700" u="none" cap="none" strike="noStrike">
                  <a:solidFill>
                    <a:schemeClr val="dk1"/>
                  </a:solidFill>
                  <a:latin typeface="Calibri"/>
                  <a:ea typeface="Calibri"/>
                  <a:cs typeface="Calibri"/>
                  <a:sym typeface="Calibri"/>
                </a:rPr>
                <a:t>Informações Estereoscópicas</a:t>
              </a:r>
              <a:endParaRPr b="0" i="0" sz="4700" u="none" cap="none" strike="noStrike">
                <a:solidFill>
                  <a:schemeClr val="dk1"/>
                </a:solidFill>
                <a:latin typeface="Calibri"/>
                <a:ea typeface="Calibri"/>
                <a:cs typeface="Calibri"/>
                <a:sym typeface="Calibri"/>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499" name="Google Shape;499;p52"/>
          <p:cNvSpPr txBox="1"/>
          <p:nvPr>
            <p:ph idx="1" type="body"/>
          </p:nvPr>
        </p:nvSpPr>
        <p:spPr>
          <a:xfrm>
            <a:off x="838200" y="1825625"/>
            <a:ext cx="10515600" cy="4351338"/>
          </a:xfrm>
          <a:prstGeom prst="rect">
            <a:avLst/>
          </a:prstGeom>
          <a:blipFill rotWithShape="1">
            <a:blip r:embed="rId3">
              <a:alphaModFix/>
            </a:blip>
            <a:stretch>
              <a:fillRect b="0" l="-1042" r="0" t="-2240"/>
            </a:stretch>
          </a:blip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rPr lang="pt-BR"/>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3"/>
          <p:cNvSpPr txBox="1"/>
          <p:nvPr>
            <p:ph type="title"/>
          </p:nvPr>
        </p:nvSpPr>
        <p:spPr>
          <a:xfrm>
            <a:off x="838200" y="365125"/>
            <a:ext cx="10260000" cy="887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505" name="Google Shape;505;p53"/>
          <p:cNvSpPr txBox="1"/>
          <p:nvPr>
            <p:ph idx="1" type="body"/>
          </p:nvPr>
        </p:nvSpPr>
        <p:spPr>
          <a:xfrm>
            <a:off x="645475" y="1552575"/>
            <a:ext cx="5028000" cy="4351200"/>
          </a:xfrm>
          <a:prstGeom prst="rect">
            <a:avLst/>
          </a:prstGeom>
          <a:blipFill rotWithShape="1">
            <a:blip r:embed="rId3">
              <a:alphaModFix/>
            </a:blip>
            <a:stretch>
              <a:fillRect b="0" l="-2183" r="-847" t="-2240"/>
            </a:stretch>
          </a:blipFill>
          <a:ln>
            <a:noFill/>
          </a:ln>
        </p:spPr>
        <p:txBody>
          <a:bodyPr anchorCtr="0" anchor="t" bIns="45700" lIns="91425" spcFirstLastPara="1" rIns="91425" wrap="square" tIns="45700">
            <a:normAutofit/>
          </a:bodyPr>
          <a:lstStyle/>
          <a:p>
            <a:pPr indent="0" lvl="0" marL="228600" rtl="0" algn="l">
              <a:lnSpc>
                <a:spcPct val="90000"/>
              </a:lnSpc>
              <a:spcBef>
                <a:spcPts val="0"/>
              </a:spcBef>
              <a:spcAft>
                <a:spcPts val="0"/>
              </a:spcAft>
              <a:buNone/>
            </a:pPr>
            <a:r>
              <a:rPr lang="pt-BR"/>
              <a:t> </a:t>
            </a:r>
            <a:endParaRPr/>
          </a:p>
        </p:txBody>
      </p:sp>
      <p:sp>
        <p:nvSpPr>
          <p:cNvPr id="506" name="Google Shape;506;p53"/>
          <p:cNvSpPr txBox="1"/>
          <p:nvPr/>
        </p:nvSpPr>
        <p:spPr>
          <a:xfrm>
            <a:off x="5866225" y="1253400"/>
            <a:ext cx="5890200" cy="5154900"/>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80000"/>
              </a:lnSpc>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Exemplo 1) Cubo</a:t>
            </a:r>
            <a:endParaRPr/>
          </a:p>
          <a:p>
            <a:pPr indent="-228600" lvl="0" marL="228600" marR="0" rtl="0" algn="l">
              <a:lnSpc>
                <a:spcPct val="80000"/>
              </a:lnSpc>
              <a:spcBef>
                <a:spcPts val="100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V = 8</a:t>
            </a:r>
            <a:endParaRPr/>
          </a:p>
          <a:p>
            <a:pPr indent="-228600" lvl="0" marL="228600" marR="0" rtl="0" algn="l">
              <a:lnSpc>
                <a:spcPct val="80000"/>
              </a:lnSpc>
              <a:spcBef>
                <a:spcPts val="100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A = 12</a:t>
            </a:r>
            <a:endParaRPr/>
          </a:p>
          <a:p>
            <a:pPr indent="-228600" lvl="0" marL="228600" marR="0" rtl="0" algn="l">
              <a:lnSpc>
                <a:spcPct val="80000"/>
              </a:lnSpc>
              <a:spcBef>
                <a:spcPts val="100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F = 6</a:t>
            </a:r>
            <a:endParaRPr/>
          </a:p>
          <a:p>
            <a:pPr indent="-228600" lvl="0" marL="228600" marR="0" rtl="0" algn="l">
              <a:lnSpc>
                <a:spcPct val="80000"/>
              </a:lnSpc>
              <a:spcBef>
                <a:spcPts val="100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G = 0</a:t>
            </a:r>
            <a:endParaRPr/>
          </a:p>
          <a:p>
            <a:pPr indent="-228600" lvl="0" marL="228600" marR="0" rtl="0" algn="l">
              <a:lnSpc>
                <a:spcPct val="80000"/>
              </a:lnSpc>
              <a:spcBef>
                <a:spcPts val="100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C = 1</a:t>
            </a:r>
            <a:endParaRPr/>
          </a:p>
          <a:p>
            <a:pPr indent="-228600" lvl="0" marL="228600" marR="0" rtl="0" algn="l">
              <a:lnSpc>
                <a:spcPct val="80000"/>
              </a:lnSpc>
              <a:spcBef>
                <a:spcPts val="100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L = F</a:t>
            </a:r>
            <a:endParaRPr/>
          </a:p>
          <a:p>
            <a:pPr indent="-228600" lvl="0" marL="228600" marR="0" rtl="0" algn="l">
              <a:lnSpc>
                <a:spcPct val="80000"/>
              </a:lnSpc>
              <a:spcBef>
                <a:spcPts val="100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V – A + F – (L-F) – 2(C-G) = V – A +F – 2(1 – 0) = V – A + F =  8 – 12 + 6 = 2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512" name="Google Shape;512;p54"/>
          <p:cNvSpPr txBox="1"/>
          <p:nvPr>
            <p:ph idx="1" type="body"/>
          </p:nvPr>
        </p:nvSpPr>
        <p:spPr>
          <a:xfrm>
            <a:off x="838200" y="1825625"/>
            <a:ext cx="5028028" cy="4351338"/>
          </a:xfrm>
          <a:prstGeom prst="rect">
            <a:avLst/>
          </a:prstGeom>
          <a:blipFill rotWithShape="1">
            <a:blip r:embed="rId3">
              <a:alphaModFix/>
            </a:blip>
            <a:stretch>
              <a:fillRect b="0" l="-2014" r="-755" t="-2631"/>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pt-BR"/>
              <a:t> </a:t>
            </a:r>
            <a:endParaRPr/>
          </a:p>
        </p:txBody>
      </p:sp>
      <p:sp>
        <p:nvSpPr>
          <p:cNvPr id="513" name="Google Shape;513;p54"/>
          <p:cNvSpPr txBox="1"/>
          <p:nvPr/>
        </p:nvSpPr>
        <p:spPr>
          <a:xfrm>
            <a:off x="5866228" y="1552600"/>
            <a:ext cx="5866200" cy="4351200"/>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Exercício 1) Analise o seguinte sólido com base na fórmula de Euler-Poincaré. Consdiere que as faces, arestas e vértices escondidos correspondem aos mesmos elementos de um cubo simples regular.</a:t>
            </a:r>
            <a:endParaRPr/>
          </a:p>
        </p:txBody>
      </p:sp>
      <p:pic>
        <p:nvPicPr>
          <p:cNvPr descr="https://www.cs.mtu.edu/~shene/COURSES/cs3621/NOTES/model/euler-1.jpg" id="514" name="Google Shape;514;p54"/>
          <p:cNvPicPr preferRelativeResize="0"/>
          <p:nvPr/>
        </p:nvPicPr>
        <p:blipFill rotWithShape="1">
          <a:blip r:embed="rId4">
            <a:alphaModFix/>
          </a:blip>
          <a:srcRect b="0" l="0" r="0" t="0"/>
          <a:stretch/>
        </p:blipFill>
        <p:spPr>
          <a:xfrm>
            <a:off x="7910483" y="4255743"/>
            <a:ext cx="2937900" cy="22034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520" name="Google Shape;520;p55"/>
          <p:cNvSpPr txBox="1"/>
          <p:nvPr>
            <p:ph idx="1" type="body"/>
          </p:nvPr>
        </p:nvSpPr>
        <p:spPr>
          <a:xfrm>
            <a:off x="838200" y="1825625"/>
            <a:ext cx="5028028" cy="4351338"/>
          </a:xfrm>
          <a:prstGeom prst="rect">
            <a:avLst/>
          </a:prstGeom>
          <a:blipFill rotWithShape="1">
            <a:blip r:embed="rId3">
              <a:alphaModFix/>
            </a:blip>
            <a:stretch>
              <a:fillRect b="0" l="-2183" r="-847" t="-224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pt-BR"/>
              <a:t> </a:t>
            </a:r>
            <a:endParaRPr/>
          </a:p>
        </p:txBody>
      </p:sp>
      <p:sp>
        <p:nvSpPr>
          <p:cNvPr id="521" name="Google Shape;521;p55"/>
          <p:cNvSpPr txBox="1"/>
          <p:nvPr/>
        </p:nvSpPr>
        <p:spPr>
          <a:xfrm>
            <a:off x="5866228" y="1825625"/>
            <a:ext cx="5866227" cy="4351338"/>
          </a:xfrm>
          <a:prstGeom prst="rect">
            <a:avLst/>
          </a:prstGeom>
          <a:noFill/>
          <a:ln>
            <a:noFill/>
          </a:ln>
        </p:spPr>
        <p:txBody>
          <a:bodyPr anchorCtr="0" anchor="t" bIns="45700" lIns="91425" spcFirstLastPara="1" rIns="91425" wrap="square" tIns="45700">
            <a:normAutofit/>
          </a:bodyPr>
          <a:lstStyle/>
          <a:p>
            <a:pPr indent="-228600" lvl="0" marL="228600" marR="0" rtl="0" algn="just">
              <a:lnSpc>
                <a:spcPct val="90000"/>
              </a:lnSpc>
              <a:spcBef>
                <a:spcPts val="0"/>
              </a:spcBef>
              <a:spcAft>
                <a:spcPts val="0"/>
              </a:spcAft>
              <a:buClr>
                <a:schemeClr val="dk1"/>
              </a:buClr>
              <a:buSzPts val="2800"/>
              <a:buFont typeface="Arial"/>
              <a:buChar char="•"/>
            </a:pPr>
            <a:r>
              <a:rPr lang="pt-BR" sz="2800">
                <a:solidFill>
                  <a:schemeClr val="dk1"/>
                </a:solidFill>
                <a:latin typeface="Calibri"/>
                <a:ea typeface="Calibri"/>
                <a:cs typeface="Calibri"/>
                <a:sym typeface="Calibri"/>
              </a:rPr>
              <a:t>Exercício 2) Analise o seguinte sólido com base na fórmula de Euler-Poincaré. </a:t>
            </a:r>
            <a:endParaRPr/>
          </a:p>
        </p:txBody>
      </p:sp>
      <p:pic>
        <p:nvPicPr>
          <p:cNvPr descr="https://www.cs.mtu.edu/~shene/COURSES/cs3621/NOTES/model/euler-2.jpg" id="522" name="Google Shape;522;p55"/>
          <p:cNvPicPr preferRelativeResize="0"/>
          <p:nvPr/>
        </p:nvPicPr>
        <p:blipFill rotWithShape="1">
          <a:blip r:embed="rId4">
            <a:alphaModFix/>
          </a:blip>
          <a:srcRect b="0" l="0" r="0" t="0"/>
          <a:stretch/>
        </p:blipFill>
        <p:spPr>
          <a:xfrm>
            <a:off x="7355342" y="3433416"/>
            <a:ext cx="2887980" cy="216598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56"/>
          <p:cNvSpPr txBox="1"/>
          <p:nvPr>
            <p:ph type="title"/>
          </p:nvPr>
        </p:nvSpPr>
        <p:spPr>
          <a:xfrm>
            <a:off x="838200" y="365125"/>
            <a:ext cx="10515600" cy="855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528" name="Google Shape;528;p56"/>
          <p:cNvSpPr txBox="1"/>
          <p:nvPr>
            <p:ph idx="1" type="body"/>
          </p:nvPr>
        </p:nvSpPr>
        <p:spPr>
          <a:xfrm>
            <a:off x="838200" y="1295625"/>
            <a:ext cx="10741800" cy="5266500"/>
          </a:xfrm>
          <a:prstGeom prst="rect">
            <a:avLst/>
          </a:prstGeom>
          <a:noFill/>
          <a:ln>
            <a:noFill/>
          </a:ln>
        </p:spPr>
        <p:txBody>
          <a:bodyPr anchorCtr="0" anchor="t" bIns="45700" lIns="91425" spcFirstLastPara="1" rIns="91425" wrap="square" tIns="45700">
            <a:normAutofit/>
          </a:bodyPr>
          <a:lstStyle/>
          <a:p>
            <a:pPr indent="-228600" lvl="0" marL="228600" rtl="0" algn="just">
              <a:lnSpc>
                <a:spcPct val="70000"/>
              </a:lnSpc>
              <a:spcBef>
                <a:spcPts val="0"/>
              </a:spcBef>
              <a:spcAft>
                <a:spcPts val="0"/>
              </a:spcAft>
              <a:buClr>
                <a:schemeClr val="dk1"/>
              </a:buClr>
              <a:buSzPts val="2380"/>
              <a:buChar char="•"/>
            </a:pPr>
            <a:r>
              <a:rPr lang="pt-BR" sz="2380"/>
              <a:t>Operadores de Euler</a:t>
            </a:r>
            <a:endParaRPr/>
          </a:p>
          <a:p>
            <a:pPr indent="-228600" lvl="0" marL="228600" rtl="0" algn="just">
              <a:lnSpc>
                <a:spcPct val="70000"/>
              </a:lnSpc>
              <a:spcBef>
                <a:spcPts val="1000"/>
              </a:spcBef>
              <a:spcAft>
                <a:spcPts val="0"/>
              </a:spcAft>
              <a:buClr>
                <a:schemeClr val="dk1"/>
              </a:buClr>
              <a:buSzPts val="2380"/>
              <a:buChar char="•"/>
            </a:pPr>
            <a:r>
              <a:rPr lang="pt-BR" sz="2380"/>
              <a:t>Como assegurar a validade de um objeto...mesmo após a alteração de sua geometria...</a:t>
            </a:r>
            <a:endParaRPr/>
          </a:p>
          <a:p>
            <a:pPr indent="-228600" lvl="0" marL="228600" rtl="0" algn="just">
              <a:lnSpc>
                <a:spcPct val="70000"/>
              </a:lnSpc>
              <a:spcBef>
                <a:spcPts val="1000"/>
              </a:spcBef>
              <a:spcAft>
                <a:spcPts val="0"/>
              </a:spcAft>
              <a:buClr>
                <a:schemeClr val="dk1"/>
              </a:buClr>
              <a:buSzPts val="2380"/>
              <a:buChar char="•"/>
            </a:pPr>
            <a:r>
              <a:rPr i="1" lang="pt-BR" sz="2380"/>
              <a:t>Tweaking operations </a:t>
            </a:r>
            <a:r>
              <a:rPr lang="pt-BR" sz="2380"/>
              <a:t>(operações de arrasto): não alteram a topologia do objeto</a:t>
            </a:r>
            <a:endParaRPr/>
          </a:p>
          <a:p>
            <a:pPr indent="-228600" lvl="0" marL="228600" rtl="0" algn="just">
              <a:lnSpc>
                <a:spcPct val="70000"/>
              </a:lnSpc>
              <a:spcBef>
                <a:spcPts val="1000"/>
              </a:spcBef>
              <a:spcAft>
                <a:spcPts val="0"/>
              </a:spcAft>
              <a:buClr>
                <a:srgbClr val="FF0000"/>
              </a:buClr>
              <a:buSzPts val="2380"/>
              <a:buChar char="•"/>
            </a:pPr>
            <a:r>
              <a:rPr lang="pt-BR" sz="2380">
                <a:solidFill>
                  <a:srgbClr val="FF0000"/>
                </a:solidFill>
              </a:rPr>
              <a:t>As operações de alteração topológicas são mais complexas. Para assegurar a validade topológica do modelo B-rep, alguns operadores especiais são usados para criar e manipular as entidades topológicas. Eles são chamados de operadores de Euler, e se aplicam a objetos que satisfazem a fórmula de Euler-Poincaré.</a:t>
            </a:r>
            <a:endParaRPr/>
          </a:p>
          <a:p>
            <a:pPr indent="-228600" lvl="0" marL="228600" rtl="0" algn="just">
              <a:lnSpc>
                <a:spcPct val="70000"/>
              </a:lnSpc>
              <a:spcBef>
                <a:spcPts val="1000"/>
              </a:spcBef>
              <a:spcAft>
                <a:spcPts val="0"/>
              </a:spcAft>
              <a:buClr>
                <a:schemeClr val="dk1"/>
              </a:buClr>
              <a:buSzPts val="2380"/>
              <a:buChar char="•"/>
            </a:pPr>
            <a:r>
              <a:rPr lang="pt-BR" sz="2380"/>
              <a:t>Esses operadores foram introduzidos por Baumgart em 1974, e operam nos objetos pela adição ou remoção dos elementos topológicos (vértices, arestas, faces) de modo a transformá-los em outros que também satisfaçam a fórmula de Euler-Poincaré. A prova de que qualquer B-rep é válida pode ser construída por um número finito de operadores de Euler foi apresentada por Mäntilä em 1988.</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534" name="Google Shape;534;p57"/>
          <p:cNvSpPr txBox="1"/>
          <p:nvPr>
            <p:ph idx="1" type="body"/>
          </p:nvPr>
        </p:nvSpPr>
        <p:spPr>
          <a:xfrm>
            <a:off x="838200" y="1825624"/>
            <a:ext cx="4503057" cy="457517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pt-BR"/>
              <a:t>Orientação das faces</a:t>
            </a:r>
            <a:endParaRPr/>
          </a:p>
        </p:txBody>
      </p:sp>
      <p:pic>
        <p:nvPicPr>
          <p:cNvPr id="535" name="Google Shape;535;p57"/>
          <p:cNvPicPr preferRelativeResize="0"/>
          <p:nvPr/>
        </p:nvPicPr>
        <p:blipFill rotWithShape="1">
          <a:blip r:embed="rId3">
            <a:alphaModFix/>
          </a:blip>
          <a:srcRect b="0" l="0" r="0" t="0"/>
          <a:stretch/>
        </p:blipFill>
        <p:spPr>
          <a:xfrm>
            <a:off x="4383314" y="1357503"/>
            <a:ext cx="7448669" cy="4408955"/>
          </a:xfrm>
          <a:prstGeom prst="rect">
            <a:avLst/>
          </a:prstGeom>
          <a:noFill/>
          <a:ln>
            <a:noFill/>
          </a:ln>
        </p:spPr>
      </p:pic>
      <p:pic>
        <p:nvPicPr>
          <p:cNvPr id="536" name="Google Shape;536;p57"/>
          <p:cNvPicPr preferRelativeResize="0"/>
          <p:nvPr/>
        </p:nvPicPr>
        <p:blipFill rotWithShape="1">
          <a:blip r:embed="rId4">
            <a:alphaModFix/>
          </a:blip>
          <a:srcRect b="0" l="0" r="0" t="0"/>
          <a:stretch/>
        </p:blipFill>
        <p:spPr>
          <a:xfrm>
            <a:off x="360017" y="4858877"/>
            <a:ext cx="7659290" cy="191899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5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542" name="Google Shape;542;p58"/>
          <p:cNvSpPr txBox="1"/>
          <p:nvPr>
            <p:ph idx="1" type="body"/>
          </p:nvPr>
        </p:nvSpPr>
        <p:spPr>
          <a:xfrm>
            <a:off x="838200" y="1825624"/>
            <a:ext cx="4503057" cy="4575175"/>
          </a:xfrm>
          <a:prstGeom prst="rect">
            <a:avLst/>
          </a:prstGeom>
          <a:blipFill rotWithShape="1">
            <a:blip r:embed="rId3">
              <a:alphaModFix/>
            </a:blip>
            <a:stretch>
              <a:fillRect b="0" l="-2438" r="0" t="-2129"/>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pt-BR"/>
              <a:t> </a:t>
            </a:r>
            <a:endParaRPr/>
          </a:p>
        </p:txBody>
      </p:sp>
      <p:pic>
        <p:nvPicPr>
          <p:cNvPr id="543" name="Google Shape;543;p58"/>
          <p:cNvPicPr preferRelativeResize="0"/>
          <p:nvPr/>
        </p:nvPicPr>
        <p:blipFill rotWithShape="1">
          <a:blip r:embed="rId4">
            <a:alphaModFix/>
          </a:blip>
          <a:srcRect b="0" l="0" r="0" t="0"/>
          <a:stretch/>
        </p:blipFill>
        <p:spPr>
          <a:xfrm>
            <a:off x="5188630" y="1690688"/>
            <a:ext cx="6657984" cy="471011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549" name="Google Shape;549;p59"/>
          <p:cNvSpPr txBox="1"/>
          <p:nvPr>
            <p:ph idx="1" type="body"/>
          </p:nvPr>
        </p:nvSpPr>
        <p:spPr>
          <a:xfrm>
            <a:off x="838200" y="1825624"/>
            <a:ext cx="4503057" cy="4575175"/>
          </a:xfrm>
          <a:prstGeom prst="rect">
            <a:avLst/>
          </a:prstGeom>
          <a:noFill/>
          <a:ln>
            <a:noFill/>
          </a:ln>
        </p:spPr>
        <p:txBody>
          <a:bodyPr anchorCtr="0" anchor="t" bIns="45700" lIns="91425" spcFirstLastPara="1" rIns="91425" wrap="square" tIns="45700">
            <a:normAutofit/>
          </a:bodyPr>
          <a:lstStyle/>
          <a:p>
            <a:pPr indent="-228600" lvl="0" marL="228600" rtl="0" algn="just">
              <a:lnSpc>
                <a:spcPct val="90000"/>
              </a:lnSpc>
              <a:spcBef>
                <a:spcPts val="0"/>
              </a:spcBef>
              <a:spcAft>
                <a:spcPts val="0"/>
              </a:spcAft>
              <a:buClr>
                <a:schemeClr val="dk1"/>
              </a:buClr>
              <a:buSzPts val="2800"/>
              <a:buChar char="•"/>
            </a:pPr>
            <a:r>
              <a:rPr lang="pt-BR"/>
              <a:t>Em iluminação, calcula-se normalmente um normal por vértice. Como pode haver mais de uma normal por vértice, a um vértice é atribuído um único vetor normal cuja direção coincide com a bissetriz das direções dos vetores normais das faces adjacentes.</a:t>
            </a:r>
            <a:endParaRPr/>
          </a:p>
        </p:txBody>
      </p:sp>
      <p:pic>
        <p:nvPicPr>
          <p:cNvPr id="550" name="Google Shape;550;p59"/>
          <p:cNvPicPr preferRelativeResize="0"/>
          <p:nvPr/>
        </p:nvPicPr>
        <p:blipFill rotWithShape="1">
          <a:blip r:embed="rId3">
            <a:alphaModFix/>
          </a:blip>
          <a:srcRect b="0" l="0" r="0" t="0"/>
          <a:stretch/>
        </p:blipFill>
        <p:spPr>
          <a:xfrm>
            <a:off x="5341257" y="2731550"/>
            <a:ext cx="6710276" cy="247349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Representação por Faces Poligonais</a:t>
            </a:r>
            <a:endParaRPr/>
          </a:p>
        </p:txBody>
      </p:sp>
      <p:sp>
        <p:nvSpPr>
          <p:cNvPr id="556" name="Google Shape;556;p60"/>
          <p:cNvSpPr txBox="1"/>
          <p:nvPr>
            <p:ph idx="1" type="body"/>
          </p:nvPr>
        </p:nvSpPr>
        <p:spPr>
          <a:xfrm>
            <a:off x="838200" y="1825625"/>
            <a:ext cx="10515600" cy="4351338"/>
          </a:xfrm>
          <a:prstGeom prst="rect">
            <a:avLst/>
          </a:prstGeom>
          <a:blipFill rotWithShape="1">
            <a:blip r:embed="rId3">
              <a:alphaModFix/>
            </a:blip>
            <a:stretch>
              <a:fillRect b="0" l="-1042" r="-1158" t="-2240"/>
            </a:stretch>
          </a:blip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SzPts val="2800"/>
              <a:buChar char="•"/>
            </a:pPr>
            <a:r>
              <a:rPr lang="pt-BR"/>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a:t>Estrutura de Dados Baseada em Vértices</a:t>
            </a:r>
            <a:endParaRPr/>
          </a:p>
        </p:txBody>
      </p:sp>
      <p:pic>
        <p:nvPicPr>
          <p:cNvPr id="562" name="Google Shape;562;p61"/>
          <p:cNvPicPr preferRelativeResize="0"/>
          <p:nvPr/>
        </p:nvPicPr>
        <p:blipFill rotWithShape="1">
          <a:blip r:embed="rId3">
            <a:alphaModFix/>
          </a:blip>
          <a:srcRect b="0" l="0" r="0" t="0"/>
          <a:stretch/>
        </p:blipFill>
        <p:spPr>
          <a:xfrm>
            <a:off x="177018" y="1716088"/>
            <a:ext cx="7374163" cy="3255266"/>
          </a:xfrm>
          <a:prstGeom prst="rect">
            <a:avLst/>
          </a:prstGeom>
          <a:noFill/>
          <a:ln>
            <a:noFill/>
          </a:ln>
        </p:spPr>
      </p:pic>
      <p:pic>
        <p:nvPicPr>
          <p:cNvPr id="563" name="Google Shape;563;p61"/>
          <p:cNvPicPr preferRelativeResize="0"/>
          <p:nvPr/>
        </p:nvPicPr>
        <p:blipFill rotWithShape="1">
          <a:blip r:embed="rId4">
            <a:alphaModFix/>
          </a:blip>
          <a:srcRect b="0" l="0" r="0" t="0"/>
          <a:stretch/>
        </p:blipFill>
        <p:spPr>
          <a:xfrm>
            <a:off x="7608624" y="1690688"/>
            <a:ext cx="4093020" cy="40207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45" name="Shape 145"/>
        <p:cNvGrpSpPr/>
        <p:nvPr/>
      </p:nvGrpSpPr>
      <p:grpSpPr>
        <a:xfrm>
          <a:off x="0" y="0"/>
          <a:ext cx="0" cy="0"/>
          <a:chOff x="0" y="0"/>
          <a:chExt cx="0" cy="0"/>
        </a:xfrm>
      </p:grpSpPr>
      <p:sp>
        <p:nvSpPr>
          <p:cNvPr id="146" name="Google Shape;146;p6"/>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47" name="Google Shape;147;p6"/>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Monoculares</a:t>
            </a:r>
            <a:endParaRPr sz="5400">
              <a:solidFill>
                <a:srgbClr val="FFFFFF"/>
              </a:solidFill>
              <a:latin typeface="Calibri"/>
              <a:ea typeface="Calibri"/>
              <a:cs typeface="Calibri"/>
              <a:sym typeface="Calibri"/>
            </a:endParaRPr>
          </a:p>
        </p:txBody>
      </p:sp>
      <p:sp>
        <p:nvSpPr>
          <p:cNvPr id="148" name="Google Shape;148;p6"/>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pt-BR" sz="2000">
                <a:solidFill>
                  <a:srgbClr val="E7E6E6"/>
                </a:solidFill>
                <a:latin typeface="Calibri"/>
                <a:ea typeface="Calibri"/>
                <a:cs typeface="Calibri"/>
                <a:sym typeface="Calibri"/>
              </a:rPr>
              <a:t>Perspectiva (b) – Tchau Euclides!!!</a:t>
            </a:r>
            <a:endParaRPr/>
          </a:p>
        </p:txBody>
      </p:sp>
      <p:cxnSp>
        <p:nvCxnSpPr>
          <p:cNvPr id="149" name="Google Shape;149;p6"/>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150" name="Google Shape;150;p6"/>
          <p:cNvPicPr preferRelativeResize="0"/>
          <p:nvPr/>
        </p:nvPicPr>
        <p:blipFill rotWithShape="1">
          <a:blip r:embed="rId3">
            <a:alphaModFix/>
          </a:blip>
          <a:srcRect b="0" l="0" r="0" t="0"/>
          <a:stretch/>
        </p:blipFill>
        <p:spPr>
          <a:xfrm>
            <a:off x="762000" y="2310834"/>
            <a:ext cx="10667999" cy="44450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7" name="Shape 567"/>
        <p:cNvGrpSpPr/>
        <p:nvPr/>
      </p:nvGrpSpPr>
      <p:grpSpPr>
        <a:xfrm>
          <a:off x="0" y="0"/>
          <a:ext cx="0" cy="0"/>
          <a:chOff x="0" y="0"/>
          <a:chExt cx="0" cy="0"/>
        </a:xfrm>
      </p:grpSpPr>
      <p:pic>
        <p:nvPicPr>
          <p:cNvPr id="568" name="Google Shape;568;p62"/>
          <p:cNvPicPr preferRelativeResize="0"/>
          <p:nvPr/>
        </p:nvPicPr>
        <p:blipFill rotWithShape="1">
          <a:blip r:embed="rId3">
            <a:alphaModFix/>
          </a:blip>
          <a:srcRect b="0" l="0" r="0" t="0"/>
          <a:stretch/>
        </p:blipFill>
        <p:spPr>
          <a:xfrm>
            <a:off x="7921448" y="220582"/>
            <a:ext cx="3322543" cy="3397828"/>
          </a:xfrm>
          <a:prstGeom prst="rect">
            <a:avLst/>
          </a:prstGeom>
          <a:noFill/>
          <a:ln>
            <a:noFill/>
          </a:ln>
        </p:spPr>
      </p:pic>
      <p:sp>
        <p:nvSpPr>
          <p:cNvPr id="569" name="Google Shape;569;p62"/>
          <p:cNvSpPr txBox="1"/>
          <p:nvPr>
            <p:ph type="title"/>
          </p:nvPr>
        </p:nvSpPr>
        <p:spPr>
          <a:xfrm>
            <a:off x="838200" y="365125"/>
            <a:ext cx="8766300" cy="56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pt-BR" sz="3000"/>
              <a:t>Estrutura de Dados Baseada em Arestas</a:t>
            </a:r>
            <a:endParaRPr sz="3000"/>
          </a:p>
        </p:txBody>
      </p:sp>
      <p:pic>
        <p:nvPicPr>
          <p:cNvPr id="570" name="Google Shape;570;p62"/>
          <p:cNvPicPr preferRelativeResize="0"/>
          <p:nvPr/>
        </p:nvPicPr>
        <p:blipFill rotWithShape="1">
          <a:blip r:embed="rId4">
            <a:alphaModFix/>
          </a:blip>
          <a:srcRect b="0" l="0" r="0" t="0"/>
          <a:stretch/>
        </p:blipFill>
        <p:spPr>
          <a:xfrm>
            <a:off x="148493" y="1068649"/>
            <a:ext cx="6384495" cy="3341063"/>
          </a:xfrm>
          <a:prstGeom prst="rect">
            <a:avLst/>
          </a:prstGeom>
          <a:noFill/>
          <a:ln>
            <a:noFill/>
          </a:ln>
        </p:spPr>
      </p:pic>
      <p:pic>
        <p:nvPicPr>
          <p:cNvPr id="571" name="Google Shape;571;p62"/>
          <p:cNvPicPr preferRelativeResize="0"/>
          <p:nvPr/>
        </p:nvPicPr>
        <p:blipFill rotWithShape="1">
          <a:blip r:embed="rId5">
            <a:alphaModFix/>
          </a:blip>
          <a:srcRect b="0" l="0" r="0" t="0"/>
          <a:stretch/>
        </p:blipFill>
        <p:spPr>
          <a:xfrm>
            <a:off x="4282226" y="3762949"/>
            <a:ext cx="7678939" cy="30142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84"/>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800"/>
              <a:buFont typeface="Calibri"/>
              <a:buNone/>
            </a:pPr>
            <a:r>
              <a:rPr lang="pt-BR"/>
              <a:t>Obrigado!</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4" name="Shape 154"/>
        <p:cNvGrpSpPr/>
        <p:nvPr/>
      </p:nvGrpSpPr>
      <p:grpSpPr>
        <a:xfrm>
          <a:off x="0" y="0"/>
          <a:ext cx="0" cy="0"/>
          <a:chOff x="0" y="0"/>
          <a:chExt cx="0" cy="0"/>
        </a:xfrm>
      </p:grpSpPr>
      <p:sp>
        <p:nvSpPr>
          <p:cNvPr id="155" name="Google Shape;155;p7"/>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6" name="Google Shape;156;p7"/>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Monoculares</a:t>
            </a:r>
            <a:endParaRPr/>
          </a:p>
        </p:txBody>
      </p:sp>
      <p:sp>
        <p:nvSpPr>
          <p:cNvPr id="157" name="Google Shape;157;p7"/>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pt-BR" sz="2000">
                <a:solidFill>
                  <a:srgbClr val="E7E6E6"/>
                </a:solidFill>
                <a:latin typeface="Calibri"/>
                <a:ea typeface="Calibri"/>
                <a:cs typeface="Calibri"/>
                <a:sym typeface="Calibri"/>
              </a:rPr>
              <a:t>Perspectiva (nos propociona algumas ilusões)</a:t>
            </a:r>
            <a:endParaRPr sz="2000">
              <a:solidFill>
                <a:srgbClr val="E7E6E6"/>
              </a:solidFill>
              <a:latin typeface="Calibri"/>
              <a:ea typeface="Calibri"/>
              <a:cs typeface="Calibri"/>
              <a:sym typeface="Calibri"/>
            </a:endParaRPr>
          </a:p>
        </p:txBody>
      </p:sp>
      <p:cxnSp>
        <p:nvCxnSpPr>
          <p:cNvPr id="158" name="Google Shape;158;p7"/>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159" name="Google Shape;159;p7"/>
          <p:cNvPicPr preferRelativeResize="0"/>
          <p:nvPr/>
        </p:nvPicPr>
        <p:blipFill rotWithShape="1">
          <a:blip r:embed="rId3">
            <a:alphaModFix/>
          </a:blip>
          <a:srcRect b="0" l="0" r="0" t="0"/>
          <a:stretch/>
        </p:blipFill>
        <p:spPr>
          <a:xfrm>
            <a:off x="702493" y="2509911"/>
            <a:ext cx="10731914" cy="399763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63" name="Shape 163"/>
        <p:cNvGrpSpPr/>
        <p:nvPr/>
      </p:nvGrpSpPr>
      <p:grpSpPr>
        <a:xfrm>
          <a:off x="0" y="0"/>
          <a:ext cx="0" cy="0"/>
          <a:chOff x="0" y="0"/>
          <a:chExt cx="0" cy="0"/>
        </a:xfrm>
      </p:grpSpPr>
      <p:sp>
        <p:nvSpPr>
          <p:cNvPr id="164" name="Google Shape;164;p8"/>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5" name="Google Shape;165;p8"/>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Monoculares</a:t>
            </a:r>
            <a:endParaRPr/>
          </a:p>
        </p:txBody>
      </p:sp>
      <p:sp>
        <p:nvSpPr>
          <p:cNvPr id="166" name="Google Shape;166;p8"/>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pt-BR" sz="2000">
                <a:solidFill>
                  <a:srgbClr val="E7E6E6"/>
                </a:solidFill>
                <a:latin typeface="Calibri"/>
                <a:ea typeface="Calibri"/>
                <a:cs typeface="Calibri"/>
                <a:sym typeface="Calibri"/>
              </a:rPr>
              <a:t>Familiaridade com cena ou tamanho relativo</a:t>
            </a:r>
            <a:endParaRPr sz="2000">
              <a:solidFill>
                <a:srgbClr val="E7E6E6"/>
              </a:solidFill>
              <a:latin typeface="Calibri"/>
              <a:ea typeface="Calibri"/>
              <a:cs typeface="Calibri"/>
              <a:sym typeface="Calibri"/>
            </a:endParaRPr>
          </a:p>
        </p:txBody>
      </p:sp>
      <p:cxnSp>
        <p:nvCxnSpPr>
          <p:cNvPr id="167" name="Google Shape;167;p8"/>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168" name="Google Shape;168;p8"/>
          <p:cNvPicPr preferRelativeResize="0"/>
          <p:nvPr/>
        </p:nvPicPr>
        <p:blipFill rotWithShape="1">
          <a:blip r:embed="rId3">
            <a:alphaModFix/>
          </a:blip>
          <a:srcRect b="0" l="0" r="0" t="0"/>
          <a:stretch/>
        </p:blipFill>
        <p:spPr>
          <a:xfrm>
            <a:off x="2914650" y="2517922"/>
            <a:ext cx="6362700" cy="387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2" name="Shape 172"/>
        <p:cNvGrpSpPr/>
        <p:nvPr/>
      </p:nvGrpSpPr>
      <p:grpSpPr>
        <a:xfrm>
          <a:off x="0" y="0"/>
          <a:ext cx="0" cy="0"/>
          <a:chOff x="0" y="0"/>
          <a:chExt cx="0" cy="0"/>
        </a:xfrm>
      </p:grpSpPr>
      <p:sp>
        <p:nvSpPr>
          <p:cNvPr id="173" name="Google Shape;173;p9"/>
          <p:cNvSpPr/>
          <p:nvPr/>
        </p:nvSpPr>
        <p:spPr>
          <a:xfrm>
            <a:off x="378068" y="343486"/>
            <a:ext cx="11438793" cy="1844256"/>
          </a:xfrm>
          <a:prstGeom prst="rect">
            <a:avLst/>
          </a:prstGeom>
          <a:solidFill>
            <a:srgbClr val="404040"/>
          </a:solidFill>
          <a:ln cap="sq" cmpd="thinThick" w="127000">
            <a:solidFill>
              <a:srgbClr val="40404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74" name="Google Shape;174;p9"/>
          <p:cNvSpPr txBox="1"/>
          <p:nvPr>
            <p:ph type="title"/>
          </p:nvPr>
        </p:nvSpPr>
        <p:spPr>
          <a:xfrm>
            <a:off x="526073" y="466578"/>
            <a:ext cx="11139854" cy="930447"/>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FFFF"/>
              </a:buClr>
              <a:buSzPts val="5400"/>
              <a:buFont typeface="Calibri"/>
              <a:buNone/>
            </a:pPr>
            <a:r>
              <a:rPr lang="pt-BR" sz="5400">
                <a:solidFill>
                  <a:srgbClr val="FFFFFF"/>
                </a:solidFill>
                <a:latin typeface="Calibri"/>
                <a:ea typeface="Calibri"/>
                <a:cs typeface="Calibri"/>
                <a:sym typeface="Calibri"/>
              </a:rPr>
              <a:t>Informações Monoculares</a:t>
            </a:r>
            <a:endParaRPr/>
          </a:p>
        </p:txBody>
      </p:sp>
      <p:sp>
        <p:nvSpPr>
          <p:cNvPr id="175" name="Google Shape;175;p9"/>
          <p:cNvSpPr txBox="1"/>
          <p:nvPr>
            <p:ph idx="1" type="body"/>
          </p:nvPr>
        </p:nvSpPr>
        <p:spPr>
          <a:xfrm>
            <a:off x="1524000" y="1525638"/>
            <a:ext cx="9144000" cy="420001"/>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rgbClr val="E7E6E6"/>
              </a:buClr>
              <a:buSzPts val="2000"/>
              <a:buNone/>
            </a:pPr>
            <a:r>
              <a:rPr lang="pt-BR" sz="2000">
                <a:solidFill>
                  <a:srgbClr val="E7E6E6"/>
                </a:solidFill>
                <a:latin typeface="Calibri"/>
                <a:ea typeface="Calibri"/>
                <a:cs typeface="Calibri"/>
                <a:sym typeface="Calibri"/>
              </a:rPr>
              <a:t>Oclusão</a:t>
            </a:r>
            <a:endParaRPr sz="2000">
              <a:solidFill>
                <a:srgbClr val="E7E6E6"/>
              </a:solidFill>
              <a:latin typeface="Calibri"/>
              <a:ea typeface="Calibri"/>
              <a:cs typeface="Calibri"/>
              <a:sym typeface="Calibri"/>
            </a:endParaRPr>
          </a:p>
        </p:txBody>
      </p:sp>
      <p:cxnSp>
        <p:nvCxnSpPr>
          <p:cNvPr id="176" name="Google Shape;176;p9"/>
          <p:cNvCxnSpPr/>
          <p:nvPr/>
        </p:nvCxnSpPr>
        <p:spPr>
          <a:xfrm>
            <a:off x="2209800" y="1448631"/>
            <a:ext cx="7772400" cy="0"/>
          </a:xfrm>
          <a:prstGeom prst="straightConnector1">
            <a:avLst/>
          </a:prstGeom>
          <a:noFill/>
          <a:ln cap="flat" cmpd="sng" w="22225">
            <a:solidFill>
              <a:srgbClr val="D9D9D9"/>
            </a:solidFill>
            <a:prstDash val="solid"/>
            <a:miter lim="800000"/>
            <a:headEnd len="sm" w="sm" type="none"/>
            <a:tailEnd len="sm" w="sm" type="none"/>
          </a:ln>
        </p:spPr>
      </p:cxnSp>
      <p:pic>
        <p:nvPicPr>
          <p:cNvPr id="177" name="Google Shape;177;p9"/>
          <p:cNvPicPr preferRelativeResize="0"/>
          <p:nvPr/>
        </p:nvPicPr>
        <p:blipFill rotWithShape="1">
          <a:blip r:embed="rId3">
            <a:alphaModFix/>
          </a:blip>
          <a:srcRect b="0" l="0" r="0" t="0"/>
          <a:stretch/>
        </p:blipFill>
        <p:spPr>
          <a:xfrm>
            <a:off x="2825750" y="2901950"/>
            <a:ext cx="6540500" cy="222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2018-11-14T11:46:09Z</dcterms:created>
  <dc:creator>Microsoft Office User</dc:creator>
</cp:coreProperties>
</file>